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3" r:id="rId7"/>
    <p:sldId id="262" r:id="rId8"/>
    <p:sldId id="264" r:id="rId9"/>
    <p:sldId id="265" r:id="rId10"/>
    <p:sldId id="266" r:id="rId11"/>
    <p:sldId id="267" r:id="rId12"/>
    <p:sldId id="268" r:id="rId13"/>
    <p:sldId id="269" r:id="rId14"/>
    <p:sldId id="280" r:id="rId15"/>
    <p:sldId id="270" r:id="rId16"/>
    <p:sldId id="276" r:id="rId17"/>
    <p:sldId id="274" r:id="rId18"/>
    <p:sldId id="271" r:id="rId19"/>
    <p:sldId id="272" r:id="rId20"/>
    <p:sldId id="273" r:id="rId21"/>
    <p:sldId id="275"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61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6"/>
    <p:restoredTop sz="94837"/>
  </p:normalViewPr>
  <p:slideViewPr>
    <p:cSldViewPr snapToGrid="0" snapToObjects="1">
      <p:cViewPr varScale="1">
        <p:scale>
          <a:sx n="89" d="100"/>
          <a:sy n="89" d="100"/>
        </p:scale>
        <p:origin x="2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7/27/21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7/27/21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7/27/21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7/27/21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7/27/21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7/27/21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7/27/21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9000" b="-6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7/27/21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EC351-9812-BC4D-8574-D028D254F509}"/>
              </a:ext>
            </a:extLst>
          </p:cNvPr>
          <p:cNvSpPr>
            <a:spLocks noGrp="1"/>
          </p:cNvSpPr>
          <p:nvPr>
            <p:ph type="ctrTitle"/>
          </p:nvPr>
        </p:nvSpPr>
        <p:spPr>
          <a:xfrm>
            <a:off x="1028700" y="1214438"/>
            <a:ext cx="9929813" cy="2372204"/>
          </a:xfrm>
        </p:spPr>
        <p:txBody>
          <a:bodyPr/>
          <a:lstStyle/>
          <a:p>
            <a:pPr>
              <a:lnSpc>
                <a:spcPct val="150000"/>
              </a:lnSpc>
            </a:pPr>
            <a:r>
              <a:rPr lang="en-US" sz="3600" b="1" dirty="0">
                <a:solidFill>
                  <a:srgbClr val="476166"/>
                </a:solidFill>
                <a:latin typeface="Century Gothic" panose="020B0502020202020204" pitchFamily="34" charset="0"/>
              </a:rPr>
              <a:t>BATTLE OF THE NEIGHBORHOODS:</a:t>
            </a:r>
            <a:br>
              <a:rPr lang="en-US" sz="3600" b="1" dirty="0">
                <a:solidFill>
                  <a:srgbClr val="476166"/>
                </a:solidFill>
                <a:latin typeface="Century Gothic" panose="020B0502020202020204" pitchFamily="34" charset="0"/>
              </a:rPr>
            </a:br>
            <a:r>
              <a:rPr lang="en-US" sz="3600" b="1" dirty="0">
                <a:solidFill>
                  <a:srgbClr val="476166"/>
                </a:solidFill>
                <a:latin typeface="Century Gothic" panose="020B0502020202020204" pitchFamily="34" charset="0"/>
              </a:rPr>
              <a:t>A COMPARISON OF </a:t>
            </a:r>
            <a:br>
              <a:rPr lang="en-US" sz="3600" b="1" dirty="0">
                <a:solidFill>
                  <a:srgbClr val="476166"/>
                </a:solidFill>
                <a:latin typeface="Century Gothic" panose="020B0502020202020204" pitchFamily="34" charset="0"/>
              </a:rPr>
            </a:br>
            <a:r>
              <a:rPr lang="en-US" sz="3600" b="1" dirty="0">
                <a:solidFill>
                  <a:srgbClr val="476166"/>
                </a:solidFill>
                <a:latin typeface="Century Gothic" panose="020B0502020202020204" pitchFamily="34" charset="0"/>
              </a:rPr>
              <a:t>TORONTO, NEW YORK AND PARIS</a:t>
            </a:r>
            <a:r>
              <a:rPr lang="en-US" sz="3600" dirty="0">
                <a:solidFill>
                  <a:srgbClr val="476166"/>
                </a:solidFill>
                <a:latin typeface="Century Gothic" panose="020B0502020202020204" pitchFamily="34" charset="0"/>
              </a:rPr>
              <a:t> </a:t>
            </a:r>
          </a:p>
        </p:txBody>
      </p:sp>
      <p:sp>
        <p:nvSpPr>
          <p:cNvPr id="3" name="Subtitle 2">
            <a:extLst>
              <a:ext uri="{FF2B5EF4-FFF2-40B4-BE49-F238E27FC236}">
                <a16:creationId xmlns:a16="http://schemas.microsoft.com/office/drawing/2014/main" id="{DA9CDC63-3EEA-5646-809F-4079300258A4}"/>
              </a:ext>
            </a:extLst>
          </p:cNvPr>
          <p:cNvSpPr>
            <a:spLocks noGrp="1"/>
          </p:cNvSpPr>
          <p:nvPr>
            <p:ph type="subTitle" idx="1"/>
          </p:nvPr>
        </p:nvSpPr>
        <p:spPr>
          <a:xfrm>
            <a:off x="2577769" y="3899129"/>
            <a:ext cx="6831673" cy="1086237"/>
          </a:xfrm>
        </p:spPr>
        <p:txBody>
          <a:bodyPr>
            <a:normAutofit fontScale="62500" lnSpcReduction="20000"/>
          </a:bodyPr>
          <a:lstStyle/>
          <a:p>
            <a:pPr>
              <a:lnSpc>
                <a:spcPct val="160000"/>
              </a:lnSpc>
            </a:pPr>
            <a:r>
              <a:rPr lang="en-US" dirty="0">
                <a:solidFill>
                  <a:srgbClr val="476166"/>
                </a:solidFill>
                <a:latin typeface="Century Gothic" panose="020B0502020202020204" pitchFamily="34" charset="0"/>
              </a:rPr>
              <a:t>Ms. Thin </a:t>
            </a:r>
            <a:r>
              <a:rPr lang="en-US" dirty="0" err="1">
                <a:solidFill>
                  <a:srgbClr val="476166"/>
                </a:solidFill>
                <a:latin typeface="Century Gothic" panose="020B0502020202020204" pitchFamily="34" charset="0"/>
              </a:rPr>
              <a:t>Zar</a:t>
            </a:r>
            <a:r>
              <a:rPr lang="en-US" dirty="0">
                <a:solidFill>
                  <a:srgbClr val="476166"/>
                </a:solidFill>
                <a:latin typeface="Century Gothic" panose="020B0502020202020204" pitchFamily="34" charset="0"/>
              </a:rPr>
              <a:t> </a:t>
            </a:r>
            <a:r>
              <a:rPr lang="en-US" dirty="0" err="1">
                <a:solidFill>
                  <a:srgbClr val="476166"/>
                </a:solidFill>
                <a:latin typeface="Century Gothic" panose="020B0502020202020204" pitchFamily="34" charset="0"/>
              </a:rPr>
              <a:t>Myo</a:t>
            </a:r>
            <a:r>
              <a:rPr lang="en-US" dirty="0">
                <a:solidFill>
                  <a:srgbClr val="476166"/>
                </a:solidFill>
                <a:latin typeface="Century Gothic" panose="020B0502020202020204" pitchFamily="34" charset="0"/>
              </a:rPr>
              <a:t> Lwin</a:t>
            </a:r>
          </a:p>
          <a:p>
            <a:pPr>
              <a:lnSpc>
                <a:spcPct val="160000"/>
              </a:lnSpc>
            </a:pPr>
            <a:r>
              <a:rPr lang="en-US" dirty="0">
                <a:solidFill>
                  <a:srgbClr val="476166"/>
                </a:solidFill>
                <a:latin typeface="Century Gothic" panose="020B0502020202020204" pitchFamily="34" charset="0"/>
              </a:rPr>
              <a:t>Applied Data Science Capstone Project Presentation</a:t>
            </a:r>
          </a:p>
          <a:p>
            <a:pPr>
              <a:lnSpc>
                <a:spcPct val="160000"/>
              </a:lnSpc>
            </a:pPr>
            <a:r>
              <a:rPr lang="en-US" dirty="0">
                <a:solidFill>
                  <a:srgbClr val="476166"/>
                </a:solidFill>
                <a:latin typeface="Century Gothic" panose="020B0502020202020204" pitchFamily="34" charset="0"/>
              </a:rPr>
              <a:t>27</a:t>
            </a:r>
            <a:r>
              <a:rPr lang="en-US" baseline="30000" dirty="0">
                <a:solidFill>
                  <a:srgbClr val="476166"/>
                </a:solidFill>
                <a:latin typeface="Century Gothic" panose="020B0502020202020204" pitchFamily="34" charset="0"/>
              </a:rPr>
              <a:t>th</a:t>
            </a:r>
            <a:r>
              <a:rPr lang="en-US" dirty="0">
                <a:solidFill>
                  <a:srgbClr val="476166"/>
                </a:solidFill>
                <a:latin typeface="Century Gothic" panose="020B0502020202020204" pitchFamily="34" charset="0"/>
              </a:rPr>
              <a:t>  July 2021</a:t>
            </a:r>
          </a:p>
          <a:p>
            <a:endParaRPr lang="en-US" dirty="0">
              <a:solidFill>
                <a:srgbClr val="476166"/>
              </a:solidFill>
              <a:latin typeface="Century Gothic" panose="020B0502020202020204" pitchFamily="34" charset="0"/>
            </a:endParaRPr>
          </a:p>
        </p:txBody>
      </p:sp>
    </p:spTree>
    <p:extLst>
      <p:ext uri="{BB962C8B-B14F-4D97-AF65-F5344CB8AC3E}">
        <p14:creationId xmlns:p14="http://schemas.microsoft.com/office/powerpoint/2010/main" val="1833769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B0BC-CF99-F141-B628-8F9218FFC160}"/>
              </a:ext>
            </a:extLst>
          </p:cNvPr>
          <p:cNvSpPr>
            <a:spLocks noGrp="1"/>
          </p:cNvSpPr>
          <p:nvPr>
            <p:ph type="title"/>
          </p:nvPr>
        </p:nvSpPr>
        <p:spPr>
          <a:xfrm>
            <a:off x="1371600" y="685800"/>
            <a:ext cx="9601200" cy="871537"/>
          </a:xfrm>
        </p:spPr>
        <p:txBody>
          <a:bodyPr/>
          <a:lstStyle/>
          <a:p>
            <a:pPr algn="ctr"/>
            <a:r>
              <a:rPr lang="en-US" b="1" dirty="0">
                <a:solidFill>
                  <a:srgbClr val="476166"/>
                </a:solidFill>
                <a:latin typeface="Century Gothic" panose="020B0502020202020204" pitchFamily="34" charset="0"/>
              </a:rPr>
              <a:t>ANALYSIS TECHNIQUE</a:t>
            </a:r>
          </a:p>
        </p:txBody>
      </p:sp>
      <p:sp>
        <p:nvSpPr>
          <p:cNvPr id="3" name="Content Placeholder 2">
            <a:extLst>
              <a:ext uri="{FF2B5EF4-FFF2-40B4-BE49-F238E27FC236}">
                <a16:creationId xmlns:a16="http://schemas.microsoft.com/office/drawing/2014/main" id="{5FAB380B-BFAA-904B-863C-A7DF0A4DEE14}"/>
              </a:ext>
            </a:extLst>
          </p:cNvPr>
          <p:cNvSpPr>
            <a:spLocks noGrp="1"/>
          </p:cNvSpPr>
          <p:nvPr>
            <p:ph idx="1"/>
          </p:nvPr>
        </p:nvSpPr>
        <p:spPr>
          <a:xfrm>
            <a:off x="885825" y="1557336"/>
            <a:ext cx="10572750" cy="4972051"/>
          </a:xfrm>
        </p:spPr>
        <p:txBody>
          <a:bodyPr>
            <a:normAutofit/>
          </a:bodyPr>
          <a:lstStyle/>
          <a:p>
            <a:pPr marL="0" indent="0">
              <a:buNone/>
            </a:pPr>
            <a:r>
              <a:rPr lang="en-US" sz="1800" dirty="0">
                <a:solidFill>
                  <a:srgbClr val="476166"/>
                </a:solidFill>
                <a:latin typeface="Century Gothic" panose="020B0502020202020204" pitchFamily="34" charset="0"/>
              </a:rPr>
              <a:t>	</a:t>
            </a:r>
          </a:p>
          <a:p>
            <a:r>
              <a:rPr lang="en-US" sz="1600" b="1" dirty="0">
                <a:solidFill>
                  <a:srgbClr val="476166"/>
                </a:solidFill>
                <a:latin typeface="Century Gothic" panose="020B0502020202020204" pitchFamily="34" charset="0"/>
              </a:rPr>
              <a:t>City Analysis</a:t>
            </a:r>
            <a:r>
              <a:rPr lang="en-US" sz="1600" dirty="0">
                <a:solidFill>
                  <a:srgbClr val="476166"/>
                </a:solidFill>
                <a:latin typeface="Century Gothic" panose="020B0502020202020204" pitchFamily="34" charset="0"/>
              </a:rPr>
              <a:t>: </a:t>
            </a:r>
          </a:p>
          <a:p>
            <a:pPr lvl="1"/>
            <a:r>
              <a:rPr lang="en-US" sz="1600" dirty="0">
                <a:solidFill>
                  <a:srgbClr val="476166"/>
                </a:solidFill>
                <a:latin typeface="Century Gothic" panose="020B0502020202020204" pitchFamily="34" charset="0"/>
              </a:rPr>
              <a:t>To discover how many place of venues are there, based on this result we can know the venue measure of each city</a:t>
            </a:r>
            <a:r>
              <a:rPr lang="en-US" sz="1600" dirty="0">
                <a:solidFill>
                  <a:srgbClr val="476166"/>
                </a:solidFill>
              </a:rPr>
              <a:t> </a:t>
            </a:r>
          </a:p>
          <a:p>
            <a:pPr lvl="1">
              <a:lnSpc>
                <a:spcPct val="104000"/>
              </a:lnSpc>
            </a:pPr>
            <a:r>
              <a:rPr lang="en-US" sz="1600" dirty="0">
                <a:solidFill>
                  <a:srgbClr val="476166"/>
                </a:solidFill>
                <a:latin typeface="Century Gothic" panose="020B0502020202020204" pitchFamily="34" charset="0"/>
              </a:rPr>
              <a:t>examine the diversity of venues in each city, which may tell us how varied the urban venues can be and how interrelated between cities. </a:t>
            </a:r>
          </a:p>
          <a:p>
            <a:r>
              <a:rPr lang="en-US" sz="1600" b="1" dirty="0">
                <a:solidFill>
                  <a:srgbClr val="476166"/>
                </a:solidFill>
                <a:latin typeface="Century Gothic" panose="020B0502020202020204" pitchFamily="34" charset="0"/>
              </a:rPr>
              <a:t>Neighborhood Analysis: </a:t>
            </a:r>
          </a:p>
          <a:p>
            <a:pPr lvl="1"/>
            <a:r>
              <a:rPr lang="en-US" sz="1600" dirty="0">
                <a:solidFill>
                  <a:srgbClr val="476166"/>
                </a:solidFill>
                <a:latin typeface="Century Gothic" panose="020B0502020202020204" pitchFamily="34" charset="0"/>
              </a:rPr>
              <a:t>to investigate the top 10 venues in each district using Foursquare figures </a:t>
            </a:r>
          </a:p>
          <a:p>
            <a:pPr lvl="1"/>
            <a:r>
              <a:rPr lang="en-US" sz="1600" dirty="0">
                <a:solidFill>
                  <a:srgbClr val="476166"/>
                </a:solidFill>
                <a:latin typeface="Century Gothic" panose="020B0502020202020204" pitchFamily="34" charset="0"/>
              </a:rPr>
              <a:t>To discover the neighborhood market may have adequate capacity and keenness to opportune a new restaurant if the previously current restaurants here are located. </a:t>
            </a:r>
          </a:p>
          <a:p>
            <a:pPr lvl="0"/>
            <a:r>
              <a:rPr lang="en-US" sz="1600" b="1" dirty="0">
                <a:solidFill>
                  <a:srgbClr val="476166"/>
                </a:solidFill>
                <a:latin typeface="Century Gothic" panose="020B0502020202020204" pitchFamily="34" charset="0"/>
              </a:rPr>
              <a:t>Clustering Analysis:</a:t>
            </a:r>
          </a:p>
          <a:p>
            <a:pPr lvl="1"/>
            <a:r>
              <a:rPr lang="en-US" sz="1500" dirty="0">
                <a:solidFill>
                  <a:srgbClr val="476166"/>
                </a:solidFill>
                <a:latin typeface="Century Gothic" panose="020B0502020202020204" pitchFamily="34" charset="0"/>
              </a:rPr>
              <a:t>clustering (using k-mean clustering) will be established to offer stakeholders different alternatives in terms of neighborhood.</a:t>
            </a:r>
          </a:p>
          <a:p>
            <a:pPr lvl="1"/>
            <a:endParaRPr lang="en-US" sz="1500" dirty="0">
              <a:solidFill>
                <a:srgbClr val="476166"/>
              </a:solidFill>
              <a:latin typeface="Century Gothic" panose="020B0502020202020204" pitchFamily="34" charset="0"/>
            </a:endParaRPr>
          </a:p>
          <a:p>
            <a:endParaRPr lang="en-US" sz="1800" dirty="0">
              <a:solidFill>
                <a:srgbClr val="476166"/>
              </a:solidFill>
              <a:latin typeface="Century Gothic" panose="020B0502020202020204" pitchFamily="34" charset="0"/>
            </a:endParaRPr>
          </a:p>
        </p:txBody>
      </p:sp>
    </p:spTree>
    <p:extLst>
      <p:ext uri="{BB962C8B-B14F-4D97-AF65-F5344CB8AC3E}">
        <p14:creationId xmlns:p14="http://schemas.microsoft.com/office/powerpoint/2010/main" val="923055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9D26-C491-ED4E-995B-F8EA2EA43FA5}"/>
              </a:ext>
            </a:extLst>
          </p:cNvPr>
          <p:cNvSpPr>
            <a:spLocks noGrp="1"/>
          </p:cNvSpPr>
          <p:nvPr>
            <p:ph type="title"/>
          </p:nvPr>
        </p:nvSpPr>
        <p:spPr>
          <a:xfrm>
            <a:off x="4129086" y="2786062"/>
            <a:ext cx="8358189" cy="1457325"/>
          </a:xfrm>
        </p:spPr>
        <p:txBody>
          <a:bodyPr>
            <a:noAutofit/>
          </a:bodyPr>
          <a:lstStyle/>
          <a:p>
            <a:r>
              <a:rPr lang="en-US" sz="6600" b="1" dirty="0">
                <a:solidFill>
                  <a:srgbClr val="476166"/>
                </a:solidFill>
                <a:latin typeface="Century Gothic" panose="020B0502020202020204" pitchFamily="34" charset="0"/>
              </a:rPr>
              <a:t>DATA ANALYSIS</a:t>
            </a:r>
          </a:p>
        </p:txBody>
      </p:sp>
      <p:sp>
        <p:nvSpPr>
          <p:cNvPr id="4" name="Dodecagon 3">
            <a:extLst>
              <a:ext uri="{FF2B5EF4-FFF2-40B4-BE49-F238E27FC236}">
                <a16:creationId xmlns:a16="http://schemas.microsoft.com/office/drawing/2014/main" id="{715270BF-ECB8-7D49-A0CC-878C2F4FFAAF}"/>
              </a:ext>
            </a:extLst>
          </p:cNvPr>
          <p:cNvSpPr/>
          <p:nvPr/>
        </p:nvSpPr>
        <p:spPr>
          <a:xfrm>
            <a:off x="1485901" y="2121692"/>
            <a:ext cx="2400300" cy="2271712"/>
          </a:xfrm>
          <a:prstGeom prst="dodecagon">
            <a:avLst/>
          </a:prstGeom>
          <a:solidFill>
            <a:srgbClr val="476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Century Gothic" panose="020B0502020202020204" pitchFamily="34" charset="0"/>
              </a:rPr>
              <a:t>4</a:t>
            </a:r>
          </a:p>
        </p:txBody>
      </p:sp>
    </p:spTree>
    <p:extLst>
      <p:ext uri="{BB962C8B-B14F-4D97-AF65-F5344CB8AC3E}">
        <p14:creationId xmlns:p14="http://schemas.microsoft.com/office/powerpoint/2010/main" val="3625383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3FE17AB-AB9B-1A42-850E-77E980B79FE6}"/>
              </a:ext>
            </a:extLst>
          </p:cNvPr>
          <p:cNvPicPr>
            <a:picLocks noGrp="1" noChangeAspect="1"/>
          </p:cNvPicPr>
          <p:nvPr>
            <p:ph idx="1"/>
          </p:nvPr>
        </p:nvPicPr>
        <p:blipFill>
          <a:blip r:embed="rId2"/>
          <a:stretch>
            <a:fillRect/>
          </a:stretch>
        </p:blipFill>
        <p:spPr>
          <a:xfrm>
            <a:off x="966184" y="3714750"/>
            <a:ext cx="10106630" cy="1973017"/>
          </a:xfrm>
        </p:spPr>
      </p:pic>
      <p:sp>
        <p:nvSpPr>
          <p:cNvPr id="4" name="Title 1">
            <a:extLst>
              <a:ext uri="{FF2B5EF4-FFF2-40B4-BE49-F238E27FC236}">
                <a16:creationId xmlns:a16="http://schemas.microsoft.com/office/drawing/2014/main" id="{18B20317-8007-FE49-8F27-7ADB8F16509C}"/>
              </a:ext>
            </a:extLst>
          </p:cNvPr>
          <p:cNvSpPr>
            <a:spLocks noGrp="1"/>
          </p:cNvSpPr>
          <p:nvPr>
            <p:ph type="title"/>
          </p:nvPr>
        </p:nvSpPr>
        <p:spPr>
          <a:xfrm>
            <a:off x="1371600" y="685800"/>
            <a:ext cx="9601200" cy="871537"/>
          </a:xfrm>
        </p:spPr>
        <p:txBody>
          <a:bodyPr/>
          <a:lstStyle/>
          <a:p>
            <a:pPr algn="ctr"/>
            <a:r>
              <a:rPr lang="en-US" b="1" dirty="0">
                <a:solidFill>
                  <a:srgbClr val="476166"/>
                </a:solidFill>
                <a:latin typeface="Century Gothic" panose="020B0502020202020204" pitchFamily="34" charset="0"/>
              </a:rPr>
              <a:t>CITY ANALYSIS</a:t>
            </a:r>
          </a:p>
        </p:txBody>
      </p:sp>
      <p:sp>
        <p:nvSpPr>
          <p:cNvPr id="7" name="Content Placeholder 2">
            <a:extLst>
              <a:ext uri="{FF2B5EF4-FFF2-40B4-BE49-F238E27FC236}">
                <a16:creationId xmlns:a16="http://schemas.microsoft.com/office/drawing/2014/main" id="{4DB63A37-0E49-5F42-9D68-4D1DE3951500}"/>
              </a:ext>
            </a:extLst>
          </p:cNvPr>
          <p:cNvSpPr txBox="1">
            <a:spLocks/>
          </p:cNvSpPr>
          <p:nvPr/>
        </p:nvSpPr>
        <p:spPr>
          <a:xfrm>
            <a:off x="885825" y="1557337"/>
            <a:ext cx="10572750" cy="200025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1800" dirty="0">
                <a:solidFill>
                  <a:srgbClr val="476166"/>
                </a:solidFill>
                <a:latin typeface="Century Gothic" panose="020B0502020202020204" pitchFamily="34" charset="0"/>
              </a:rPr>
              <a:t>	</a:t>
            </a:r>
          </a:p>
          <a:p>
            <a:r>
              <a:rPr lang="en-US" sz="1600" b="1" dirty="0">
                <a:solidFill>
                  <a:srgbClr val="476166"/>
                </a:solidFill>
                <a:latin typeface="Century Gothic" panose="020B0502020202020204" pitchFamily="34" charset="0"/>
              </a:rPr>
              <a:t>The number of records based on the city group</a:t>
            </a:r>
            <a:r>
              <a:rPr lang="en-US" sz="1600" dirty="0">
                <a:solidFill>
                  <a:srgbClr val="476166"/>
                </a:solidFill>
                <a:latin typeface="Century Gothic" panose="020B0502020202020204" pitchFamily="34" charset="0"/>
              </a:rPr>
              <a:t>: </a:t>
            </a:r>
          </a:p>
          <a:p>
            <a:pPr lvl="1"/>
            <a:r>
              <a:rPr lang="en-US" sz="1600" dirty="0">
                <a:solidFill>
                  <a:srgbClr val="476166"/>
                </a:solidFill>
                <a:latin typeface="Century Gothic" panose="020B0502020202020204" pitchFamily="34" charset="0"/>
              </a:rPr>
              <a:t>According to the analysis, we found out that the density of the venues per unit of the neighborhood and the numbers are 33, 20 and 66 in New York, Toronto and Paris respectively. </a:t>
            </a:r>
          </a:p>
          <a:p>
            <a:pPr lvl="1"/>
            <a:r>
              <a:rPr lang="en-US" sz="1600" dirty="0">
                <a:solidFill>
                  <a:srgbClr val="476166"/>
                </a:solidFill>
                <a:latin typeface="Century Gothic" panose="020B0502020202020204" pitchFamily="34" charset="0"/>
              </a:rPr>
              <a:t>The following figure is shown the number of records grouping by the City and there are 10501, 2122 and 1921 boroughs in the cities respectively. </a:t>
            </a:r>
          </a:p>
          <a:p>
            <a:endParaRPr lang="en-US" sz="1800" dirty="0">
              <a:solidFill>
                <a:srgbClr val="476166"/>
              </a:solidFill>
              <a:latin typeface="Century Gothic" panose="020B0502020202020204" pitchFamily="34" charset="0"/>
            </a:endParaRPr>
          </a:p>
        </p:txBody>
      </p:sp>
    </p:spTree>
    <p:extLst>
      <p:ext uri="{BB962C8B-B14F-4D97-AF65-F5344CB8AC3E}">
        <p14:creationId xmlns:p14="http://schemas.microsoft.com/office/powerpoint/2010/main" val="1671617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3FE17AB-AB9B-1A42-850E-77E980B79FE6}"/>
              </a:ext>
            </a:extLst>
          </p:cNvPr>
          <p:cNvPicPr>
            <a:picLocks noGrp="1" noChangeAspect="1"/>
          </p:cNvPicPr>
          <p:nvPr>
            <p:ph idx="1"/>
          </p:nvPr>
        </p:nvPicPr>
        <p:blipFill>
          <a:blip r:embed="rId2"/>
          <a:stretch>
            <a:fillRect/>
          </a:stretch>
        </p:blipFill>
        <p:spPr>
          <a:xfrm>
            <a:off x="966184" y="3686175"/>
            <a:ext cx="10106630" cy="1943099"/>
          </a:xfrm>
        </p:spPr>
      </p:pic>
      <p:sp>
        <p:nvSpPr>
          <p:cNvPr id="4" name="Title 1">
            <a:extLst>
              <a:ext uri="{FF2B5EF4-FFF2-40B4-BE49-F238E27FC236}">
                <a16:creationId xmlns:a16="http://schemas.microsoft.com/office/drawing/2014/main" id="{18B20317-8007-FE49-8F27-7ADB8F16509C}"/>
              </a:ext>
            </a:extLst>
          </p:cNvPr>
          <p:cNvSpPr>
            <a:spLocks noGrp="1"/>
          </p:cNvSpPr>
          <p:nvPr>
            <p:ph type="title"/>
          </p:nvPr>
        </p:nvSpPr>
        <p:spPr>
          <a:xfrm>
            <a:off x="1371600" y="685800"/>
            <a:ext cx="9601200" cy="871537"/>
          </a:xfrm>
        </p:spPr>
        <p:txBody>
          <a:bodyPr/>
          <a:lstStyle/>
          <a:p>
            <a:pPr algn="ctr"/>
            <a:r>
              <a:rPr lang="en-US" b="1" dirty="0">
                <a:solidFill>
                  <a:srgbClr val="476166"/>
                </a:solidFill>
                <a:latin typeface="Century Gothic" panose="020B0502020202020204" pitchFamily="34" charset="0"/>
              </a:rPr>
              <a:t>NEIGHBORHOOD ANALYSIS</a:t>
            </a:r>
          </a:p>
        </p:txBody>
      </p:sp>
      <p:sp>
        <p:nvSpPr>
          <p:cNvPr id="7" name="Content Placeholder 2">
            <a:extLst>
              <a:ext uri="{FF2B5EF4-FFF2-40B4-BE49-F238E27FC236}">
                <a16:creationId xmlns:a16="http://schemas.microsoft.com/office/drawing/2014/main" id="{4DB63A37-0E49-5F42-9D68-4D1DE3951500}"/>
              </a:ext>
            </a:extLst>
          </p:cNvPr>
          <p:cNvSpPr txBox="1">
            <a:spLocks/>
          </p:cNvSpPr>
          <p:nvPr/>
        </p:nvSpPr>
        <p:spPr>
          <a:xfrm>
            <a:off x="885825" y="1557337"/>
            <a:ext cx="10572750" cy="200025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1800" dirty="0">
                <a:solidFill>
                  <a:srgbClr val="476166"/>
                </a:solidFill>
                <a:latin typeface="Century Gothic" panose="020B0502020202020204" pitchFamily="34" charset="0"/>
              </a:rPr>
              <a:t>	</a:t>
            </a:r>
          </a:p>
          <a:p>
            <a:r>
              <a:rPr lang="en-US" sz="1600" b="1" dirty="0">
                <a:solidFill>
                  <a:srgbClr val="476166"/>
                </a:solidFill>
                <a:latin typeface="Century Gothic" panose="020B0502020202020204" pitchFamily="34" charset="0"/>
              </a:rPr>
              <a:t>The 10 most common venue in New York, Toronto and Paris: </a:t>
            </a:r>
          </a:p>
          <a:p>
            <a:pPr lvl="1"/>
            <a:r>
              <a:rPr lang="en-US" sz="1600" i="1" dirty="0">
                <a:solidFill>
                  <a:srgbClr val="476166"/>
                </a:solidFill>
                <a:latin typeface="Century Gothic" panose="020B0502020202020204" pitchFamily="34" charset="0"/>
              </a:rPr>
              <a:t>Based on these data, the report shows Pizza Place is the most popular place in New York and French restaurant and Coffee shop for Paris and Toronto city correspondingly. </a:t>
            </a:r>
          </a:p>
          <a:p>
            <a:endParaRPr lang="en-US" sz="1800" dirty="0">
              <a:solidFill>
                <a:srgbClr val="476166"/>
              </a:solidFill>
              <a:latin typeface="Century Gothic" panose="020B0502020202020204" pitchFamily="34" charset="0"/>
            </a:endParaRPr>
          </a:p>
        </p:txBody>
      </p:sp>
    </p:spTree>
    <p:extLst>
      <p:ext uri="{BB962C8B-B14F-4D97-AF65-F5344CB8AC3E}">
        <p14:creationId xmlns:p14="http://schemas.microsoft.com/office/powerpoint/2010/main" val="1681545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3FE17AB-AB9B-1A42-850E-77E980B79FE6}"/>
              </a:ext>
            </a:extLst>
          </p:cNvPr>
          <p:cNvPicPr>
            <a:picLocks noGrp="1" noChangeAspect="1"/>
          </p:cNvPicPr>
          <p:nvPr>
            <p:ph idx="1"/>
          </p:nvPr>
        </p:nvPicPr>
        <p:blipFill>
          <a:blip r:embed="rId2"/>
          <a:stretch>
            <a:fillRect/>
          </a:stretch>
        </p:blipFill>
        <p:spPr>
          <a:xfrm>
            <a:off x="3028950" y="3357564"/>
            <a:ext cx="5892799" cy="3314699"/>
          </a:xfrm>
        </p:spPr>
      </p:pic>
      <p:sp>
        <p:nvSpPr>
          <p:cNvPr id="4" name="Title 1">
            <a:extLst>
              <a:ext uri="{FF2B5EF4-FFF2-40B4-BE49-F238E27FC236}">
                <a16:creationId xmlns:a16="http://schemas.microsoft.com/office/drawing/2014/main" id="{18B20317-8007-FE49-8F27-7ADB8F16509C}"/>
              </a:ext>
            </a:extLst>
          </p:cNvPr>
          <p:cNvSpPr>
            <a:spLocks noGrp="1"/>
          </p:cNvSpPr>
          <p:nvPr>
            <p:ph type="title"/>
          </p:nvPr>
        </p:nvSpPr>
        <p:spPr>
          <a:xfrm>
            <a:off x="1371600" y="685800"/>
            <a:ext cx="9601200" cy="871537"/>
          </a:xfrm>
        </p:spPr>
        <p:txBody>
          <a:bodyPr/>
          <a:lstStyle/>
          <a:p>
            <a:pPr algn="ctr"/>
            <a:r>
              <a:rPr lang="en-US" b="1" dirty="0">
                <a:solidFill>
                  <a:srgbClr val="476166"/>
                </a:solidFill>
                <a:latin typeface="Century Gothic" panose="020B0502020202020204" pitchFamily="34" charset="0"/>
              </a:rPr>
              <a:t>CLUSTERING ANALYSIS</a:t>
            </a:r>
          </a:p>
        </p:txBody>
      </p:sp>
      <p:sp>
        <p:nvSpPr>
          <p:cNvPr id="7" name="Content Placeholder 2">
            <a:extLst>
              <a:ext uri="{FF2B5EF4-FFF2-40B4-BE49-F238E27FC236}">
                <a16:creationId xmlns:a16="http://schemas.microsoft.com/office/drawing/2014/main" id="{4DB63A37-0E49-5F42-9D68-4D1DE3951500}"/>
              </a:ext>
            </a:extLst>
          </p:cNvPr>
          <p:cNvSpPr txBox="1">
            <a:spLocks/>
          </p:cNvSpPr>
          <p:nvPr/>
        </p:nvSpPr>
        <p:spPr>
          <a:xfrm>
            <a:off x="885825" y="1557337"/>
            <a:ext cx="10572750" cy="200025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1800" dirty="0">
                <a:solidFill>
                  <a:srgbClr val="476166"/>
                </a:solidFill>
                <a:latin typeface="Century Gothic" panose="020B0502020202020204" pitchFamily="34" charset="0"/>
              </a:rPr>
              <a:t>	</a:t>
            </a:r>
          </a:p>
          <a:p>
            <a:r>
              <a:rPr lang="en-US" sz="1600" b="1" dirty="0">
                <a:solidFill>
                  <a:srgbClr val="476166"/>
                </a:solidFill>
                <a:latin typeface="Century Gothic" panose="020B0502020202020204" pitchFamily="34" charset="0"/>
              </a:rPr>
              <a:t>The Elbow Method showing the optimal K: </a:t>
            </a:r>
          </a:p>
          <a:p>
            <a:pPr lvl="1"/>
            <a:r>
              <a:rPr lang="en-US" sz="1600" dirty="0">
                <a:solidFill>
                  <a:srgbClr val="476166"/>
                </a:solidFill>
                <a:latin typeface="Century Gothic" panose="020B0502020202020204" pitchFamily="34" charset="0"/>
              </a:rPr>
              <a:t>K-means clustering analysis method is used to classify the area/venue to know the nature of the neighborhoods. First, I will run K-Means to cluster the boroughs into 4 clusters because when I analyze the K-Means with elbow method it ensured me the 4 degree for optimum k of the K-Means.</a:t>
            </a:r>
          </a:p>
          <a:p>
            <a:endParaRPr lang="en-US" sz="1800" dirty="0">
              <a:solidFill>
                <a:srgbClr val="476166"/>
              </a:solidFill>
              <a:latin typeface="Century Gothic" panose="020B0502020202020204" pitchFamily="34" charset="0"/>
            </a:endParaRPr>
          </a:p>
        </p:txBody>
      </p:sp>
    </p:spTree>
    <p:extLst>
      <p:ext uri="{BB962C8B-B14F-4D97-AF65-F5344CB8AC3E}">
        <p14:creationId xmlns:p14="http://schemas.microsoft.com/office/powerpoint/2010/main" val="2847351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532F174-3912-E040-BE24-6F869DCA19A7}"/>
              </a:ext>
            </a:extLst>
          </p:cNvPr>
          <p:cNvPicPr>
            <a:picLocks noGrp="1" noChangeAspect="1"/>
          </p:cNvPicPr>
          <p:nvPr>
            <p:ph type="pic" idx="1"/>
          </p:nvPr>
        </p:nvPicPr>
        <p:blipFill>
          <a:blip r:embed="rId2"/>
          <a:stretch>
            <a:fillRect/>
          </a:stretch>
        </p:blipFill>
        <p:spPr>
          <a:xfrm>
            <a:off x="5576976" y="1314450"/>
            <a:ext cx="6615024" cy="3871913"/>
          </a:xfrm>
        </p:spPr>
      </p:pic>
      <p:sp>
        <p:nvSpPr>
          <p:cNvPr id="7" name="Title 1">
            <a:extLst>
              <a:ext uri="{FF2B5EF4-FFF2-40B4-BE49-F238E27FC236}">
                <a16:creationId xmlns:a16="http://schemas.microsoft.com/office/drawing/2014/main" id="{7983951F-5F44-1A4F-B879-8D69E50FB0DE}"/>
              </a:ext>
            </a:extLst>
          </p:cNvPr>
          <p:cNvSpPr>
            <a:spLocks noGrp="1"/>
          </p:cNvSpPr>
          <p:nvPr>
            <p:ph type="title"/>
          </p:nvPr>
        </p:nvSpPr>
        <p:spPr>
          <a:xfrm>
            <a:off x="709612" y="514350"/>
            <a:ext cx="3843338" cy="1385888"/>
          </a:xfrm>
        </p:spPr>
        <p:txBody>
          <a:bodyPr>
            <a:normAutofit fontScale="90000"/>
          </a:bodyPr>
          <a:lstStyle/>
          <a:p>
            <a:pPr algn="ctr">
              <a:lnSpc>
                <a:spcPct val="100000"/>
              </a:lnSpc>
            </a:pPr>
            <a:r>
              <a:rPr lang="en-US" b="1" dirty="0">
                <a:solidFill>
                  <a:srgbClr val="476166"/>
                </a:solidFill>
                <a:latin typeface="Century Gothic" panose="020B0502020202020204" pitchFamily="34" charset="0"/>
              </a:rPr>
              <a:t>CLUSTERING ANALYSIS</a:t>
            </a:r>
          </a:p>
        </p:txBody>
      </p:sp>
      <p:sp>
        <p:nvSpPr>
          <p:cNvPr id="8" name="Content Placeholder 2">
            <a:extLst>
              <a:ext uri="{FF2B5EF4-FFF2-40B4-BE49-F238E27FC236}">
                <a16:creationId xmlns:a16="http://schemas.microsoft.com/office/drawing/2014/main" id="{BCFCD36D-40E0-A741-AF5F-5BB4CD9B9555}"/>
              </a:ext>
            </a:extLst>
          </p:cNvPr>
          <p:cNvSpPr txBox="1">
            <a:spLocks/>
          </p:cNvSpPr>
          <p:nvPr/>
        </p:nvSpPr>
        <p:spPr>
          <a:xfrm>
            <a:off x="252412" y="1900238"/>
            <a:ext cx="4819651" cy="4957762"/>
          </a:xfrm>
          <a:prstGeom prst="rect">
            <a:avLst/>
          </a:prstGeom>
        </p:spPr>
        <p:txBody>
          <a:bodyPr vert="horz" lIns="91440" tIns="45720" rIns="91440" bIns="45720" rtlCol="0">
            <a:normAutofit fontScale="47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Font typeface="Franklin Gothic Book" panose="020B0503020102020204" pitchFamily="34" charset="0"/>
              <a:buNone/>
            </a:pPr>
            <a:r>
              <a:rPr lang="en-US" sz="1800" dirty="0">
                <a:solidFill>
                  <a:schemeClr val="accent5">
                    <a:lumMod val="50000"/>
                  </a:schemeClr>
                </a:solidFill>
                <a:latin typeface="Century Gothic" panose="020B0502020202020204" pitchFamily="34" charset="0"/>
              </a:rPr>
              <a:t>	</a:t>
            </a:r>
          </a:p>
          <a:p>
            <a:pPr algn="just"/>
            <a:r>
              <a:rPr lang="en-US" sz="2900" b="1" dirty="0">
                <a:solidFill>
                  <a:srgbClr val="476166"/>
                </a:solidFill>
                <a:latin typeface="Century Gothic" panose="020B0502020202020204" pitchFamily="34" charset="0"/>
              </a:rPr>
              <a:t>Clustering the Neighborhood</a:t>
            </a:r>
            <a:r>
              <a:rPr lang="en-US" sz="2900" dirty="0">
                <a:solidFill>
                  <a:srgbClr val="476166"/>
                </a:solidFill>
                <a:latin typeface="Century Gothic" panose="020B0502020202020204" pitchFamily="34" charset="0"/>
              </a:rPr>
              <a:t>: </a:t>
            </a:r>
          </a:p>
          <a:p>
            <a:pPr lvl="1" algn="just"/>
            <a:r>
              <a:rPr lang="en-US" sz="2900" dirty="0">
                <a:solidFill>
                  <a:srgbClr val="476166"/>
                </a:solidFill>
                <a:latin typeface="Century Gothic" panose="020B0502020202020204" pitchFamily="34" charset="0"/>
              </a:rPr>
              <a:t>We used K-means clustering analysis method to classify the area/venue to know the nature of the neighborhoods. According to the clustering analysis, we got four clusters and identify the area names based on the venues data. </a:t>
            </a:r>
          </a:p>
          <a:p>
            <a:pPr lvl="0" algn="just"/>
            <a:r>
              <a:rPr lang="en-US" sz="2900" b="1" dirty="0">
                <a:solidFill>
                  <a:srgbClr val="476166"/>
                </a:solidFill>
                <a:latin typeface="Century Gothic" panose="020B0502020202020204" pitchFamily="34" charset="0"/>
              </a:rPr>
              <a:t>Cluster 1</a:t>
            </a:r>
            <a:r>
              <a:rPr lang="en-US" sz="2900" dirty="0">
                <a:solidFill>
                  <a:srgbClr val="476166"/>
                </a:solidFill>
                <a:latin typeface="Century Gothic" panose="020B0502020202020204" pitchFamily="34" charset="0"/>
              </a:rPr>
              <a:t> =&gt; </a:t>
            </a:r>
            <a:r>
              <a:rPr lang="en-US" sz="2900" b="1" dirty="0">
                <a:solidFill>
                  <a:srgbClr val="476166"/>
                </a:solidFill>
                <a:latin typeface="Century Gothic" panose="020B0502020202020204" pitchFamily="34" charset="0"/>
              </a:rPr>
              <a:t>Urban Pioneer (up-and-coming) Area</a:t>
            </a:r>
            <a:r>
              <a:rPr lang="en-US" sz="2900" dirty="0">
                <a:solidFill>
                  <a:srgbClr val="476166"/>
                </a:solidFill>
                <a:latin typeface="Century Gothic" panose="020B0502020202020204" pitchFamily="34" charset="0"/>
              </a:rPr>
              <a:t> where is near downtown area and inner-ring suburbs. </a:t>
            </a:r>
          </a:p>
          <a:p>
            <a:pPr lvl="0" algn="just"/>
            <a:r>
              <a:rPr lang="en-US" sz="2900" b="1" dirty="0">
                <a:solidFill>
                  <a:srgbClr val="476166"/>
                </a:solidFill>
                <a:latin typeface="Century Gothic" panose="020B0502020202020204" pitchFamily="34" charset="0"/>
              </a:rPr>
              <a:t>Cluster 2</a:t>
            </a:r>
            <a:r>
              <a:rPr lang="en-US" sz="2900" dirty="0">
                <a:solidFill>
                  <a:srgbClr val="476166"/>
                </a:solidFill>
                <a:latin typeface="Century Gothic" panose="020B0502020202020204" pitchFamily="34" charset="0"/>
              </a:rPr>
              <a:t> =&gt; </a:t>
            </a:r>
            <a:r>
              <a:rPr lang="en-US" sz="2900" b="1" dirty="0">
                <a:solidFill>
                  <a:srgbClr val="476166"/>
                </a:solidFill>
                <a:latin typeface="Century Gothic" panose="020B0502020202020204" pitchFamily="34" charset="0"/>
              </a:rPr>
              <a:t>Residential Area</a:t>
            </a:r>
            <a:r>
              <a:rPr lang="en-US" sz="2900" dirty="0">
                <a:solidFill>
                  <a:srgbClr val="476166"/>
                </a:solidFill>
                <a:latin typeface="Century Gothic" panose="020B0502020202020204" pitchFamily="34" charset="0"/>
              </a:rPr>
              <a:t> where large single family homes are situated and this is active neighborhood.</a:t>
            </a:r>
          </a:p>
          <a:p>
            <a:pPr lvl="0" algn="just"/>
            <a:r>
              <a:rPr lang="en-US" sz="2900" b="1" dirty="0">
                <a:solidFill>
                  <a:srgbClr val="476166"/>
                </a:solidFill>
                <a:latin typeface="Century Gothic" panose="020B0502020202020204" pitchFamily="34" charset="0"/>
              </a:rPr>
              <a:t>Cluster 3</a:t>
            </a:r>
            <a:r>
              <a:rPr lang="en-US" sz="2900" dirty="0">
                <a:solidFill>
                  <a:srgbClr val="476166"/>
                </a:solidFill>
                <a:latin typeface="Century Gothic" panose="020B0502020202020204" pitchFamily="34" charset="0"/>
              </a:rPr>
              <a:t> =&gt; </a:t>
            </a:r>
            <a:r>
              <a:rPr lang="en-US" sz="2900" b="1" dirty="0">
                <a:solidFill>
                  <a:srgbClr val="476166"/>
                </a:solidFill>
                <a:latin typeface="Century Gothic" panose="020B0502020202020204" pitchFamily="34" charset="0"/>
              </a:rPr>
              <a:t>Urban Core Downtown Area</a:t>
            </a:r>
            <a:r>
              <a:rPr lang="en-US" sz="2900" dirty="0">
                <a:solidFill>
                  <a:srgbClr val="476166"/>
                </a:solidFill>
                <a:latin typeface="Century Gothic" panose="020B0502020202020204" pitchFamily="34" charset="0"/>
              </a:rPr>
              <a:t> where is downtown area which is the heart of the major metros. This area is close to nightlife and has the city attraction. There is little to no public parking, typically has higher rates of crimes and transients. </a:t>
            </a:r>
          </a:p>
          <a:p>
            <a:pPr lvl="0" algn="just"/>
            <a:r>
              <a:rPr lang="en-US" sz="2900" b="1" dirty="0">
                <a:solidFill>
                  <a:srgbClr val="476166"/>
                </a:solidFill>
                <a:latin typeface="Century Gothic" panose="020B0502020202020204" pitchFamily="34" charset="0"/>
              </a:rPr>
              <a:t>Cluster 4</a:t>
            </a:r>
            <a:r>
              <a:rPr lang="en-US" sz="2900" dirty="0">
                <a:solidFill>
                  <a:srgbClr val="476166"/>
                </a:solidFill>
                <a:latin typeface="Century Gothic" panose="020B0502020202020204" pitchFamily="34" charset="0"/>
              </a:rPr>
              <a:t> =&gt; </a:t>
            </a:r>
            <a:r>
              <a:rPr lang="en-US" sz="2900" b="1" dirty="0">
                <a:solidFill>
                  <a:srgbClr val="476166"/>
                </a:solidFill>
                <a:latin typeface="Century Gothic" panose="020B0502020202020204" pitchFamily="34" charset="0"/>
              </a:rPr>
              <a:t>Suburbs Area</a:t>
            </a:r>
            <a:r>
              <a:rPr lang="en-US" sz="2900" dirty="0">
                <a:solidFill>
                  <a:srgbClr val="476166"/>
                </a:solidFill>
                <a:latin typeface="Century Gothic" panose="020B0502020202020204" pitchFamily="34" charset="0"/>
              </a:rPr>
              <a:t> where is far from the downtown area of the city and it has space and privacy. </a:t>
            </a:r>
          </a:p>
          <a:p>
            <a:pPr marL="0" indent="0" algn="just">
              <a:buNone/>
            </a:pPr>
            <a:endParaRPr lang="en-US" sz="1800" dirty="0">
              <a:solidFill>
                <a:schemeClr val="accent5">
                  <a:lumMod val="5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8E212E58-30BE-3C4A-803F-32CA5FED0216}"/>
              </a:ext>
            </a:extLst>
          </p:cNvPr>
          <p:cNvSpPr txBox="1"/>
          <p:nvPr/>
        </p:nvSpPr>
        <p:spPr>
          <a:xfrm>
            <a:off x="5576976" y="5329238"/>
            <a:ext cx="6419212" cy="307777"/>
          </a:xfrm>
          <a:prstGeom prst="rect">
            <a:avLst/>
          </a:prstGeom>
          <a:noFill/>
        </p:spPr>
        <p:txBody>
          <a:bodyPr wrap="square" rtlCol="0">
            <a:spAutoFit/>
          </a:bodyPr>
          <a:lstStyle/>
          <a:p>
            <a:pPr algn="ctr"/>
            <a:r>
              <a:rPr lang="en-US" sz="1400" dirty="0">
                <a:solidFill>
                  <a:srgbClr val="476166"/>
                </a:solidFill>
                <a:latin typeface="Century Gothic" panose="020B0502020202020204" pitchFamily="34" charset="0"/>
              </a:rPr>
              <a:t>The bar chat for four clusters in New York, Toronto and Paris </a:t>
            </a:r>
          </a:p>
        </p:txBody>
      </p:sp>
    </p:spTree>
    <p:extLst>
      <p:ext uri="{BB962C8B-B14F-4D97-AF65-F5344CB8AC3E}">
        <p14:creationId xmlns:p14="http://schemas.microsoft.com/office/powerpoint/2010/main" val="3581928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9D26-C491-ED4E-995B-F8EA2EA43FA5}"/>
              </a:ext>
            </a:extLst>
          </p:cNvPr>
          <p:cNvSpPr>
            <a:spLocks noGrp="1"/>
          </p:cNvSpPr>
          <p:nvPr>
            <p:ph type="title"/>
          </p:nvPr>
        </p:nvSpPr>
        <p:spPr>
          <a:xfrm>
            <a:off x="3414710" y="2786061"/>
            <a:ext cx="8358189" cy="1457325"/>
          </a:xfrm>
        </p:spPr>
        <p:txBody>
          <a:bodyPr>
            <a:noAutofit/>
          </a:bodyPr>
          <a:lstStyle/>
          <a:p>
            <a:r>
              <a:rPr lang="en-US" sz="6000" b="1" dirty="0">
                <a:solidFill>
                  <a:srgbClr val="476166"/>
                </a:solidFill>
                <a:latin typeface="Century Gothic" panose="020B0502020202020204" pitchFamily="34" charset="0"/>
              </a:rPr>
              <a:t>RESULTS &amp; DISCUSSION</a:t>
            </a:r>
          </a:p>
        </p:txBody>
      </p:sp>
      <p:sp>
        <p:nvSpPr>
          <p:cNvPr id="4" name="Dodecagon 3">
            <a:extLst>
              <a:ext uri="{FF2B5EF4-FFF2-40B4-BE49-F238E27FC236}">
                <a16:creationId xmlns:a16="http://schemas.microsoft.com/office/drawing/2014/main" id="{715270BF-ECB8-7D49-A0CC-878C2F4FFAAF}"/>
              </a:ext>
            </a:extLst>
          </p:cNvPr>
          <p:cNvSpPr/>
          <p:nvPr/>
        </p:nvSpPr>
        <p:spPr>
          <a:xfrm>
            <a:off x="842963" y="2093117"/>
            <a:ext cx="2400300" cy="2271712"/>
          </a:xfrm>
          <a:prstGeom prst="dodecagon">
            <a:avLst/>
          </a:prstGeom>
          <a:solidFill>
            <a:srgbClr val="476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Century Gothic" panose="020B0502020202020204" pitchFamily="34" charset="0"/>
              </a:rPr>
              <a:t>5</a:t>
            </a:r>
          </a:p>
        </p:txBody>
      </p:sp>
    </p:spTree>
    <p:extLst>
      <p:ext uri="{BB962C8B-B14F-4D97-AF65-F5344CB8AC3E}">
        <p14:creationId xmlns:p14="http://schemas.microsoft.com/office/powerpoint/2010/main" val="2167713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532F174-3912-E040-BE24-6F869DCA19A7}"/>
              </a:ext>
            </a:extLst>
          </p:cNvPr>
          <p:cNvPicPr>
            <a:picLocks noGrp="1" noChangeAspect="1"/>
          </p:cNvPicPr>
          <p:nvPr>
            <p:ph type="pic" idx="1"/>
          </p:nvPr>
        </p:nvPicPr>
        <p:blipFill>
          <a:blip r:embed="rId2"/>
          <a:stretch>
            <a:fillRect/>
          </a:stretch>
        </p:blipFill>
        <p:spPr>
          <a:xfrm>
            <a:off x="5588813" y="1757360"/>
            <a:ext cx="6538317" cy="3686180"/>
          </a:xfrm>
        </p:spPr>
      </p:pic>
      <p:sp>
        <p:nvSpPr>
          <p:cNvPr id="8" name="Content Placeholder 2">
            <a:extLst>
              <a:ext uri="{FF2B5EF4-FFF2-40B4-BE49-F238E27FC236}">
                <a16:creationId xmlns:a16="http://schemas.microsoft.com/office/drawing/2014/main" id="{BCFCD36D-40E0-A741-AF5F-5BB4CD9B9555}"/>
              </a:ext>
            </a:extLst>
          </p:cNvPr>
          <p:cNvSpPr txBox="1">
            <a:spLocks/>
          </p:cNvSpPr>
          <p:nvPr/>
        </p:nvSpPr>
        <p:spPr>
          <a:xfrm>
            <a:off x="171451" y="1285872"/>
            <a:ext cx="4819651" cy="428625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91440" indent="0" algn="just">
              <a:lnSpc>
                <a:spcPct val="150000"/>
              </a:lnSpc>
              <a:spcBef>
                <a:spcPts val="600"/>
              </a:spcBef>
              <a:buFont typeface="Franklin Gothic Book" panose="020B0503020102020204" pitchFamily="34" charset="0"/>
              <a:buNone/>
            </a:pPr>
            <a:r>
              <a:rPr lang="en-US" sz="1200" dirty="0">
                <a:solidFill>
                  <a:srgbClr val="476166"/>
                </a:solidFill>
                <a:latin typeface="Century Gothic" panose="020B0502020202020204" pitchFamily="34" charset="0"/>
              </a:rPr>
              <a:t>	</a:t>
            </a:r>
          </a:p>
          <a:p>
            <a:pPr marL="365760" algn="just">
              <a:lnSpc>
                <a:spcPct val="150000"/>
              </a:lnSpc>
              <a:spcBef>
                <a:spcPts val="600"/>
              </a:spcBef>
            </a:pPr>
            <a:r>
              <a:rPr lang="en-US" sz="1800" b="1" dirty="0">
                <a:solidFill>
                  <a:srgbClr val="476166"/>
                </a:solidFill>
                <a:latin typeface="Century Gothic" panose="020B0502020202020204" pitchFamily="34" charset="0"/>
              </a:rPr>
              <a:t>Top 3 popular venues in the cities  </a:t>
            </a:r>
            <a:r>
              <a:rPr lang="en-US" sz="1800" dirty="0">
                <a:solidFill>
                  <a:srgbClr val="476166"/>
                </a:solidFill>
                <a:latin typeface="Century Gothic" panose="020B0502020202020204" pitchFamily="34" charset="0"/>
              </a:rPr>
              <a:t>:</a:t>
            </a:r>
          </a:p>
          <a:p>
            <a:pPr marL="0" indent="0" algn="just">
              <a:lnSpc>
                <a:spcPct val="150000"/>
              </a:lnSpc>
              <a:spcBef>
                <a:spcPts val="600"/>
              </a:spcBef>
              <a:buNone/>
            </a:pPr>
            <a:r>
              <a:rPr lang="en-US" sz="1800" dirty="0">
                <a:solidFill>
                  <a:srgbClr val="476166"/>
                </a:solidFill>
                <a:latin typeface="Century Gothic" panose="020B0502020202020204" pitchFamily="34" charset="0"/>
              </a:rPr>
              <a:t> </a:t>
            </a:r>
          </a:p>
          <a:p>
            <a:pPr algn="just"/>
            <a:r>
              <a:rPr lang="en-US" sz="1600" dirty="0">
                <a:solidFill>
                  <a:srgbClr val="476166"/>
                </a:solidFill>
                <a:latin typeface="Century Gothic" panose="020B0502020202020204" pitchFamily="34" charset="0"/>
              </a:rPr>
              <a:t>Only from this evaluation it is assumed that these zones are appreciated regions for food locations. Although these are appropriate place, it may be a suitable choice for some food venues. </a:t>
            </a:r>
          </a:p>
          <a:p>
            <a:pPr algn="just"/>
            <a:r>
              <a:rPr lang="en-US" sz="1600" dirty="0">
                <a:solidFill>
                  <a:srgbClr val="476166"/>
                </a:solidFill>
                <a:latin typeface="Century Gothic" panose="020B0502020202020204" pitchFamily="34" charset="0"/>
              </a:rPr>
              <a:t>Based on the analysis, we found that Pizza shop, French restaurant and Coffee shop are most popular places in New York, Paris and Toronto respectively.</a:t>
            </a:r>
          </a:p>
          <a:p>
            <a:pPr marL="365760" lvl="0" algn="just">
              <a:lnSpc>
                <a:spcPct val="100000"/>
              </a:lnSpc>
              <a:spcBef>
                <a:spcPts val="600"/>
              </a:spcBef>
            </a:pPr>
            <a:endParaRPr lang="en-US" sz="1200" dirty="0">
              <a:solidFill>
                <a:srgbClr val="476166"/>
              </a:solidFill>
              <a:latin typeface="Century Gothic" panose="020B0502020202020204" pitchFamily="34" charset="0"/>
            </a:endParaRPr>
          </a:p>
        </p:txBody>
      </p:sp>
      <p:sp>
        <p:nvSpPr>
          <p:cNvPr id="9" name="Title 1">
            <a:extLst>
              <a:ext uri="{FF2B5EF4-FFF2-40B4-BE49-F238E27FC236}">
                <a16:creationId xmlns:a16="http://schemas.microsoft.com/office/drawing/2014/main" id="{8066224D-0987-1841-A972-E9D9CB9C3E1A}"/>
              </a:ext>
            </a:extLst>
          </p:cNvPr>
          <p:cNvSpPr>
            <a:spLocks noGrp="1"/>
          </p:cNvSpPr>
          <p:nvPr>
            <p:ph type="title"/>
          </p:nvPr>
        </p:nvSpPr>
        <p:spPr>
          <a:xfrm>
            <a:off x="5705518" y="579238"/>
            <a:ext cx="6281698" cy="585788"/>
          </a:xfrm>
        </p:spPr>
        <p:txBody>
          <a:bodyPr>
            <a:normAutofit/>
          </a:bodyPr>
          <a:lstStyle/>
          <a:p>
            <a:pPr algn="ctr">
              <a:lnSpc>
                <a:spcPct val="100000"/>
              </a:lnSpc>
            </a:pPr>
            <a:r>
              <a:rPr lang="en-US" sz="2400" b="1" dirty="0">
                <a:solidFill>
                  <a:srgbClr val="476166"/>
                </a:solidFill>
                <a:latin typeface="Century Gothic" panose="020B0502020202020204" pitchFamily="34" charset="0"/>
              </a:rPr>
              <a:t>TOP 3 VENUES ANALYSIS</a:t>
            </a:r>
          </a:p>
        </p:txBody>
      </p:sp>
      <p:sp>
        <p:nvSpPr>
          <p:cNvPr id="4" name="TextBox 3">
            <a:extLst>
              <a:ext uri="{FF2B5EF4-FFF2-40B4-BE49-F238E27FC236}">
                <a16:creationId xmlns:a16="http://schemas.microsoft.com/office/drawing/2014/main" id="{81982FA9-0F5F-0E4F-B6D8-ABACFE8E936D}"/>
              </a:ext>
            </a:extLst>
          </p:cNvPr>
          <p:cNvSpPr txBox="1"/>
          <p:nvPr/>
        </p:nvSpPr>
        <p:spPr>
          <a:xfrm>
            <a:off x="5705518" y="5735830"/>
            <a:ext cx="6419212" cy="307777"/>
          </a:xfrm>
          <a:prstGeom prst="rect">
            <a:avLst/>
          </a:prstGeom>
          <a:noFill/>
        </p:spPr>
        <p:txBody>
          <a:bodyPr wrap="square" rtlCol="0">
            <a:spAutoFit/>
          </a:bodyPr>
          <a:lstStyle/>
          <a:p>
            <a:pPr algn="ctr"/>
            <a:r>
              <a:rPr lang="en-US" sz="1400" dirty="0">
                <a:solidFill>
                  <a:srgbClr val="476166"/>
                </a:solidFill>
                <a:latin typeface="Century Gothic" panose="020B0502020202020204" pitchFamily="34" charset="0"/>
              </a:rPr>
              <a:t>The list of the top 3 venues in New York, Toronto and Paris</a:t>
            </a:r>
          </a:p>
        </p:txBody>
      </p:sp>
    </p:spTree>
    <p:extLst>
      <p:ext uri="{BB962C8B-B14F-4D97-AF65-F5344CB8AC3E}">
        <p14:creationId xmlns:p14="http://schemas.microsoft.com/office/powerpoint/2010/main" val="1545775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532F174-3912-E040-BE24-6F869DCA19A7}"/>
              </a:ext>
            </a:extLst>
          </p:cNvPr>
          <p:cNvPicPr>
            <a:picLocks noGrp="1" noChangeAspect="1"/>
          </p:cNvPicPr>
          <p:nvPr>
            <p:ph type="pic" idx="1"/>
          </p:nvPr>
        </p:nvPicPr>
        <p:blipFill>
          <a:blip r:embed="rId2"/>
          <a:stretch>
            <a:fillRect/>
          </a:stretch>
        </p:blipFill>
        <p:spPr>
          <a:xfrm>
            <a:off x="5619790" y="974948"/>
            <a:ext cx="6490652" cy="5040091"/>
          </a:xfrm>
        </p:spPr>
      </p:pic>
      <p:sp>
        <p:nvSpPr>
          <p:cNvPr id="8" name="Content Placeholder 2">
            <a:extLst>
              <a:ext uri="{FF2B5EF4-FFF2-40B4-BE49-F238E27FC236}">
                <a16:creationId xmlns:a16="http://schemas.microsoft.com/office/drawing/2014/main" id="{BCFCD36D-40E0-A741-AF5F-5BB4CD9B9555}"/>
              </a:ext>
            </a:extLst>
          </p:cNvPr>
          <p:cNvSpPr txBox="1">
            <a:spLocks/>
          </p:cNvSpPr>
          <p:nvPr/>
        </p:nvSpPr>
        <p:spPr>
          <a:xfrm>
            <a:off x="131012" y="328613"/>
            <a:ext cx="4819651" cy="634365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Font typeface="Franklin Gothic Book" panose="020B0503020102020204" pitchFamily="34" charset="0"/>
              <a:buNone/>
            </a:pPr>
            <a:r>
              <a:rPr lang="en-US" sz="1200" dirty="0">
                <a:solidFill>
                  <a:srgbClr val="476166"/>
                </a:solidFill>
                <a:latin typeface="Century Gothic" panose="020B0502020202020204" pitchFamily="34" charset="0"/>
              </a:rPr>
              <a:t>	</a:t>
            </a:r>
          </a:p>
          <a:p>
            <a:pPr algn="just"/>
            <a:r>
              <a:rPr lang="en-US" sz="1800" b="1" dirty="0">
                <a:solidFill>
                  <a:srgbClr val="476166"/>
                </a:solidFill>
                <a:latin typeface="Century Gothic" panose="020B0502020202020204" pitchFamily="34" charset="0"/>
              </a:rPr>
              <a:t>Data Analysis result of New York City </a:t>
            </a:r>
            <a:r>
              <a:rPr lang="en-US" sz="1800" dirty="0">
                <a:solidFill>
                  <a:srgbClr val="476166"/>
                </a:solidFill>
                <a:latin typeface="Century Gothic" panose="020B0502020202020204" pitchFamily="34" charset="0"/>
              </a:rPr>
              <a:t>: </a:t>
            </a:r>
          </a:p>
          <a:p>
            <a:pPr lvl="1" algn="just"/>
            <a:r>
              <a:rPr lang="en-US" sz="1200" dirty="0">
                <a:solidFill>
                  <a:srgbClr val="476166"/>
                </a:solidFill>
                <a:latin typeface="Century Gothic" panose="020B0502020202020204" pitchFamily="34" charset="0"/>
              </a:rPr>
              <a:t>Based on the analysis, we defined the following boroughs in the respective clusters / defined areas. According to the analysis, New York is defined in the three clusters.</a:t>
            </a:r>
          </a:p>
          <a:p>
            <a:pPr lvl="0" algn="just">
              <a:lnSpc>
                <a:spcPct val="120000"/>
              </a:lnSpc>
            </a:pPr>
            <a:r>
              <a:rPr lang="en-US" sz="1200" b="1" dirty="0">
                <a:solidFill>
                  <a:srgbClr val="476166"/>
                </a:solidFill>
                <a:latin typeface="Century Gothic" panose="020B0502020202020204" pitchFamily="34" charset="0"/>
              </a:rPr>
              <a:t>Cluster 1 </a:t>
            </a:r>
            <a:r>
              <a:rPr lang="en-US" sz="1200" dirty="0">
                <a:solidFill>
                  <a:srgbClr val="476166"/>
                </a:solidFill>
                <a:latin typeface="Century Gothic" panose="020B0502020202020204" pitchFamily="34" charset="0"/>
              </a:rPr>
              <a:t>(Red marker in the map) </a:t>
            </a:r>
            <a:r>
              <a:rPr lang="en-US" sz="1200" b="1" dirty="0">
                <a:solidFill>
                  <a:srgbClr val="476166"/>
                </a:solidFill>
                <a:latin typeface="Century Gothic" panose="020B0502020202020204" pitchFamily="34" charset="0"/>
              </a:rPr>
              <a:t>:</a:t>
            </a:r>
            <a:r>
              <a:rPr lang="en-US" sz="1200" dirty="0">
                <a:solidFill>
                  <a:srgbClr val="476166"/>
                </a:solidFill>
                <a:latin typeface="Century Gothic" panose="020B0502020202020204" pitchFamily="34" charset="0"/>
              </a:rPr>
              <a:t> We can define the </a:t>
            </a:r>
            <a:r>
              <a:rPr lang="en-US" sz="1200" b="1" dirty="0">
                <a:solidFill>
                  <a:srgbClr val="476166"/>
                </a:solidFill>
                <a:latin typeface="Century Gothic" panose="020B0502020202020204" pitchFamily="34" charset="0"/>
              </a:rPr>
              <a:t>some areas of</a:t>
            </a:r>
            <a:r>
              <a:rPr lang="en-US" sz="1200" dirty="0">
                <a:solidFill>
                  <a:srgbClr val="476166"/>
                </a:solidFill>
                <a:latin typeface="Century Gothic" panose="020B0502020202020204" pitchFamily="34" charset="0"/>
              </a:rPr>
              <a:t> </a:t>
            </a:r>
            <a:r>
              <a:rPr lang="en-US" sz="1200" b="1" dirty="0">
                <a:solidFill>
                  <a:srgbClr val="476166"/>
                </a:solidFill>
                <a:latin typeface="Century Gothic" panose="020B0502020202020204" pitchFamily="34" charset="0"/>
              </a:rPr>
              <a:t>Bronx, the Brooklyn, Queens, Staten Island</a:t>
            </a:r>
            <a:r>
              <a:rPr lang="en-US" sz="1200" dirty="0">
                <a:solidFill>
                  <a:srgbClr val="476166"/>
                </a:solidFill>
                <a:latin typeface="Century Gothic" panose="020B0502020202020204" pitchFamily="34" charset="0"/>
              </a:rPr>
              <a:t> are in the </a:t>
            </a:r>
            <a:r>
              <a:rPr lang="en-US" sz="1200" b="1" dirty="0">
                <a:solidFill>
                  <a:srgbClr val="476166"/>
                </a:solidFill>
                <a:latin typeface="Century Gothic" panose="020B0502020202020204" pitchFamily="34" charset="0"/>
              </a:rPr>
              <a:t>clusters 1</a:t>
            </a:r>
            <a:r>
              <a:rPr lang="en-US" sz="1200" dirty="0">
                <a:solidFill>
                  <a:srgbClr val="476166"/>
                </a:solidFill>
                <a:latin typeface="Century Gothic" panose="020B0502020202020204" pitchFamily="34" charset="0"/>
              </a:rPr>
              <a:t> and these areas are urban pioneer area so that the entrepreneurs may open their restaurants in this area. </a:t>
            </a:r>
          </a:p>
          <a:p>
            <a:pPr lvl="0" algn="just">
              <a:lnSpc>
                <a:spcPct val="120000"/>
              </a:lnSpc>
            </a:pPr>
            <a:r>
              <a:rPr lang="en-US" sz="1200" b="1" dirty="0">
                <a:solidFill>
                  <a:srgbClr val="476166"/>
                </a:solidFill>
                <a:latin typeface="Century Gothic" panose="020B0502020202020204" pitchFamily="34" charset="0"/>
              </a:rPr>
              <a:t>Cluster 2 </a:t>
            </a:r>
            <a:r>
              <a:rPr lang="en-US" sz="1200" dirty="0">
                <a:solidFill>
                  <a:srgbClr val="476166"/>
                </a:solidFill>
                <a:latin typeface="Century Gothic" panose="020B0502020202020204" pitchFamily="34" charset="0"/>
              </a:rPr>
              <a:t>(Purple marker in the map)</a:t>
            </a:r>
            <a:r>
              <a:rPr lang="en-US" sz="1200" b="1" dirty="0">
                <a:solidFill>
                  <a:srgbClr val="476166"/>
                </a:solidFill>
                <a:latin typeface="Century Gothic" panose="020B0502020202020204" pitchFamily="34" charset="0"/>
              </a:rPr>
              <a:t> :</a:t>
            </a:r>
            <a:r>
              <a:rPr lang="en-US" sz="1200" dirty="0">
                <a:solidFill>
                  <a:srgbClr val="476166"/>
                </a:solidFill>
                <a:latin typeface="Century Gothic" panose="020B0502020202020204" pitchFamily="34" charset="0"/>
              </a:rPr>
              <a:t> We can define the </a:t>
            </a:r>
            <a:r>
              <a:rPr lang="en-US" sz="1200" b="1" dirty="0">
                <a:solidFill>
                  <a:srgbClr val="476166"/>
                </a:solidFill>
                <a:latin typeface="Century Gothic" panose="020B0502020202020204" pitchFamily="34" charset="0"/>
              </a:rPr>
              <a:t>some areas of</a:t>
            </a:r>
            <a:r>
              <a:rPr lang="en-US" sz="1200" dirty="0">
                <a:solidFill>
                  <a:srgbClr val="476166"/>
                </a:solidFill>
                <a:latin typeface="Century Gothic" panose="020B0502020202020204" pitchFamily="34" charset="0"/>
              </a:rPr>
              <a:t> </a:t>
            </a:r>
            <a:r>
              <a:rPr lang="en-US" sz="1200" b="1" dirty="0">
                <a:solidFill>
                  <a:srgbClr val="476166"/>
                </a:solidFill>
                <a:latin typeface="Century Gothic" panose="020B0502020202020204" pitchFamily="34" charset="0"/>
              </a:rPr>
              <a:t>Bronx, Queens, Staten Island</a:t>
            </a:r>
            <a:r>
              <a:rPr lang="en-US" sz="1200" dirty="0">
                <a:solidFill>
                  <a:srgbClr val="476166"/>
                </a:solidFill>
                <a:latin typeface="Century Gothic" panose="020B0502020202020204" pitchFamily="34" charset="0"/>
              </a:rPr>
              <a:t> are in the </a:t>
            </a:r>
            <a:r>
              <a:rPr lang="en-US" sz="1200" b="1" dirty="0">
                <a:solidFill>
                  <a:srgbClr val="476166"/>
                </a:solidFill>
                <a:latin typeface="Century Gothic" panose="020B0502020202020204" pitchFamily="34" charset="0"/>
              </a:rPr>
              <a:t>clusters 2</a:t>
            </a:r>
            <a:r>
              <a:rPr lang="en-US" sz="1200" dirty="0">
                <a:solidFill>
                  <a:srgbClr val="476166"/>
                </a:solidFill>
                <a:latin typeface="Century Gothic" panose="020B0502020202020204" pitchFamily="34" charset="0"/>
              </a:rPr>
              <a:t> and these areas are residential area so that the convenience store and food truck is more suitable to open there.</a:t>
            </a:r>
          </a:p>
          <a:p>
            <a:pPr lvl="0" algn="just">
              <a:lnSpc>
                <a:spcPct val="120000"/>
              </a:lnSpc>
            </a:pPr>
            <a:r>
              <a:rPr lang="en-US" sz="1200" b="1" dirty="0">
                <a:solidFill>
                  <a:srgbClr val="476166"/>
                </a:solidFill>
                <a:latin typeface="Century Gothic" panose="020B0502020202020204" pitchFamily="34" charset="0"/>
              </a:rPr>
              <a:t>Cluster 3 </a:t>
            </a:r>
            <a:r>
              <a:rPr lang="en-US" sz="1200" dirty="0">
                <a:solidFill>
                  <a:srgbClr val="476166"/>
                </a:solidFill>
                <a:latin typeface="Century Gothic" panose="020B0502020202020204" pitchFamily="34" charset="0"/>
              </a:rPr>
              <a:t>(Cyan color in the map)</a:t>
            </a:r>
            <a:r>
              <a:rPr lang="en-US" sz="1200" b="1" dirty="0">
                <a:solidFill>
                  <a:srgbClr val="476166"/>
                </a:solidFill>
                <a:latin typeface="Century Gothic" panose="020B0502020202020204" pitchFamily="34" charset="0"/>
              </a:rPr>
              <a:t> :</a:t>
            </a:r>
            <a:r>
              <a:rPr lang="en-US" sz="1200" dirty="0">
                <a:solidFill>
                  <a:srgbClr val="476166"/>
                </a:solidFill>
                <a:latin typeface="Century Gothic" panose="020B0502020202020204" pitchFamily="34" charset="0"/>
              </a:rPr>
              <a:t> We can define the </a:t>
            </a:r>
            <a:r>
              <a:rPr lang="en-US" sz="1200" b="1" dirty="0">
                <a:solidFill>
                  <a:srgbClr val="476166"/>
                </a:solidFill>
                <a:latin typeface="Century Gothic" panose="020B0502020202020204" pitchFamily="34" charset="0"/>
              </a:rPr>
              <a:t>some areas of Brooklyn and Manhattan</a:t>
            </a:r>
            <a:r>
              <a:rPr lang="en-US" sz="1200" dirty="0">
                <a:solidFill>
                  <a:srgbClr val="476166"/>
                </a:solidFill>
                <a:latin typeface="Century Gothic" panose="020B0502020202020204" pitchFamily="34" charset="0"/>
              </a:rPr>
              <a:t> are in the </a:t>
            </a:r>
            <a:r>
              <a:rPr lang="en-US" sz="1200" b="1" dirty="0">
                <a:solidFill>
                  <a:srgbClr val="476166"/>
                </a:solidFill>
                <a:latin typeface="Century Gothic" panose="020B0502020202020204" pitchFamily="34" charset="0"/>
              </a:rPr>
              <a:t>clusters 3</a:t>
            </a:r>
            <a:r>
              <a:rPr lang="en-US" sz="1200" dirty="0">
                <a:solidFill>
                  <a:srgbClr val="476166"/>
                </a:solidFill>
                <a:latin typeface="Century Gothic" panose="020B0502020202020204" pitchFamily="34" charset="0"/>
              </a:rPr>
              <a:t> and these areas are heart of city downtown core area so that the entrepreneurs should open their restaurants in this area to make profit. We recommend this area is the best suitable and profitable place to start up the business. However, we must consider the other factors such as rent, competitors, etc.</a:t>
            </a:r>
          </a:p>
          <a:p>
            <a:pPr algn="just">
              <a:lnSpc>
                <a:spcPct val="120000"/>
              </a:lnSpc>
            </a:pPr>
            <a:r>
              <a:rPr lang="en-US" sz="1200" b="1" dirty="0">
                <a:solidFill>
                  <a:srgbClr val="476166"/>
                </a:solidFill>
                <a:latin typeface="Century Gothic" panose="020B0502020202020204" pitchFamily="34" charset="0"/>
              </a:rPr>
              <a:t>Cluster 4 :</a:t>
            </a:r>
            <a:r>
              <a:rPr lang="en-US" sz="1200" dirty="0">
                <a:solidFill>
                  <a:srgbClr val="476166"/>
                </a:solidFill>
                <a:latin typeface="Century Gothic" panose="020B0502020202020204" pitchFamily="34" charset="0"/>
              </a:rPr>
              <a:t> There is no neighborhoods in this cluster area.</a:t>
            </a:r>
          </a:p>
        </p:txBody>
      </p:sp>
      <p:sp>
        <p:nvSpPr>
          <p:cNvPr id="9" name="Title 1">
            <a:extLst>
              <a:ext uri="{FF2B5EF4-FFF2-40B4-BE49-F238E27FC236}">
                <a16:creationId xmlns:a16="http://schemas.microsoft.com/office/drawing/2014/main" id="{8066224D-0987-1841-A972-E9D9CB9C3E1A}"/>
              </a:ext>
            </a:extLst>
          </p:cNvPr>
          <p:cNvSpPr>
            <a:spLocks noGrp="1"/>
          </p:cNvSpPr>
          <p:nvPr>
            <p:ph type="title"/>
          </p:nvPr>
        </p:nvSpPr>
        <p:spPr>
          <a:xfrm>
            <a:off x="5691230" y="271461"/>
            <a:ext cx="6281698" cy="585788"/>
          </a:xfrm>
        </p:spPr>
        <p:txBody>
          <a:bodyPr>
            <a:normAutofit/>
          </a:bodyPr>
          <a:lstStyle/>
          <a:p>
            <a:pPr algn="ctr">
              <a:lnSpc>
                <a:spcPct val="100000"/>
              </a:lnSpc>
            </a:pPr>
            <a:r>
              <a:rPr lang="en-US" sz="2400" b="1" dirty="0">
                <a:solidFill>
                  <a:srgbClr val="476166"/>
                </a:solidFill>
                <a:latin typeface="Century Gothic" panose="020B0502020202020204" pitchFamily="34" charset="0"/>
              </a:rPr>
              <a:t>NEW YORK CLUSTERS ANALYSIS</a:t>
            </a:r>
          </a:p>
        </p:txBody>
      </p:sp>
      <p:sp>
        <p:nvSpPr>
          <p:cNvPr id="4" name="TextBox 3">
            <a:extLst>
              <a:ext uri="{FF2B5EF4-FFF2-40B4-BE49-F238E27FC236}">
                <a16:creationId xmlns:a16="http://schemas.microsoft.com/office/drawing/2014/main" id="{81982FA9-0F5F-0E4F-B6D8-ABACFE8E936D}"/>
              </a:ext>
            </a:extLst>
          </p:cNvPr>
          <p:cNvSpPr txBox="1"/>
          <p:nvPr/>
        </p:nvSpPr>
        <p:spPr>
          <a:xfrm>
            <a:off x="5691230" y="6129338"/>
            <a:ext cx="6419212" cy="615553"/>
          </a:xfrm>
          <a:prstGeom prst="rect">
            <a:avLst/>
          </a:prstGeom>
          <a:noFill/>
        </p:spPr>
        <p:txBody>
          <a:bodyPr wrap="square" rtlCol="0">
            <a:spAutoFit/>
          </a:bodyPr>
          <a:lstStyle/>
          <a:p>
            <a:pPr algn="ctr"/>
            <a:r>
              <a:rPr lang="en-US" sz="1600" dirty="0">
                <a:solidFill>
                  <a:srgbClr val="476166"/>
                </a:solidFill>
                <a:latin typeface="Century Gothic" panose="020B0502020202020204" pitchFamily="34" charset="0"/>
              </a:rPr>
              <a:t>The map is shown by cluster analysis result in New York City</a:t>
            </a:r>
          </a:p>
          <a:p>
            <a:endParaRPr lang="en-US" dirty="0">
              <a:solidFill>
                <a:srgbClr val="476166"/>
              </a:solidFill>
            </a:endParaRPr>
          </a:p>
        </p:txBody>
      </p:sp>
    </p:spTree>
    <p:extLst>
      <p:ext uri="{BB962C8B-B14F-4D97-AF65-F5344CB8AC3E}">
        <p14:creationId xmlns:p14="http://schemas.microsoft.com/office/powerpoint/2010/main" val="673320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532F174-3912-E040-BE24-6F869DCA19A7}"/>
              </a:ext>
            </a:extLst>
          </p:cNvPr>
          <p:cNvPicPr>
            <a:picLocks noGrp="1" noChangeAspect="1"/>
          </p:cNvPicPr>
          <p:nvPr>
            <p:ph type="pic" idx="1"/>
          </p:nvPr>
        </p:nvPicPr>
        <p:blipFill>
          <a:blip r:embed="rId2"/>
          <a:stretch>
            <a:fillRect/>
          </a:stretch>
        </p:blipFill>
        <p:spPr>
          <a:xfrm>
            <a:off x="5619790" y="857249"/>
            <a:ext cx="6490652" cy="5272089"/>
          </a:xfrm>
        </p:spPr>
      </p:pic>
      <p:sp>
        <p:nvSpPr>
          <p:cNvPr id="8" name="Content Placeholder 2">
            <a:extLst>
              <a:ext uri="{FF2B5EF4-FFF2-40B4-BE49-F238E27FC236}">
                <a16:creationId xmlns:a16="http://schemas.microsoft.com/office/drawing/2014/main" id="{BCFCD36D-40E0-A741-AF5F-5BB4CD9B9555}"/>
              </a:ext>
            </a:extLst>
          </p:cNvPr>
          <p:cNvSpPr txBox="1">
            <a:spLocks/>
          </p:cNvSpPr>
          <p:nvPr/>
        </p:nvSpPr>
        <p:spPr>
          <a:xfrm>
            <a:off x="185738" y="271461"/>
            <a:ext cx="4819651" cy="6743699"/>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91440" indent="0" algn="just">
              <a:lnSpc>
                <a:spcPct val="150000"/>
              </a:lnSpc>
              <a:spcBef>
                <a:spcPts val="600"/>
              </a:spcBef>
              <a:buFont typeface="Franklin Gothic Book" panose="020B0503020102020204" pitchFamily="34" charset="0"/>
              <a:buNone/>
            </a:pPr>
            <a:r>
              <a:rPr lang="en-US" sz="1200" dirty="0">
                <a:solidFill>
                  <a:srgbClr val="476166"/>
                </a:solidFill>
                <a:latin typeface="Century Gothic" panose="020B0502020202020204" pitchFamily="34" charset="0"/>
              </a:rPr>
              <a:t>	</a:t>
            </a:r>
          </a:p>
          <a:p>
            <a:pPr marL="365760" algn="just">
              <a:lnSpc>
                <a:spcPct val="100000"/>
              </a:lnSpc>
              <a:spcBef>
                <a:spcPts val="600"/>
              </a:spcBef>
            </a:pPr>
            <a:r>
              <a:rPr lang="en-US" sz="1800" b="1" dirty="0">
                <a:solidFill>
                  <a:srgbClr val="476166"/>
                </a:solidFill>
                <a:latin typeface="Century Gothic" panose="020B0502020202020204" pitchFamily="34" charset="0"/>
              </a:rPr>
              <a:t>Data Analysis result of Toronto City </a:t>
            </a:r>
            <a:r>
              <a:rPr lang="en-US" sz="1800" dirty="0">
                <a:solidFill>
                  <a:srgbClr val="476166"/>
                </a:solidFill>
                <a:latin typeface="Century Gothic" panose="020B0502020202020204" pitchFamily="34" charset="0"/>
              </a:rPr>
              <a:t>: </a:t>
            </a:r>
          </a:p>
          <a:p>
            <a:pPr marL="365760" lvl="1" algn="just">
              <a:lnSpc>
                <a:spcPct val="100000"/>
              </a:lnSpc>
              <a:spcBef>
                <a:spcPts val="600"/>
              </a:spcBef>
            </a:pPr>
            <a:r>
              <a:rPr lang="en-US" sz="1200" dirty="0">
                <a:solidFill>
                  <a:srgbClr val="476166"/>
                </a:solidFill>
                <a:latin typeface="Century Gothic" panose="020B0502020202020204" pitchFamily="34" charset="0"/>
              </a:rPr>
              <a:t>Based on the analysis, we defined the following boroughs in the respective clusters / defined areas. According to the analysis, Toronto is defined in the four clusters.</a:t>
            </a:r>
          </a:p>
          <a:p>
            <a:pPr marL="365760" lvl="0" algn="just">
              <a:lnSpc>
                <a:spcPct val="100000"/>
              </a:lnSpc>
              <a:spcBef>
                <a:spcPts val="600"/>
              </a:spcBef>
            </a:pPr>
            <a:r>
              <a:rPr lang="en-US" sz="1200" b="1" dirty="0">
                <a:solidFill>
                  <a:srgbClr val="476166"/>
                </a:solidFill>
                <a:latin typeface="Century Gothic" panose="020B0502020202020204" pitchFamily="34" charset="0"/>
              </a:rPr>
              <a:t>Cluster 1 </a:t>
            </a:r>
            <a:r>
              <a:rPr lang="en-US" sz="1200" dirty="0">
                <a:solidFill>
                  <a:srgbClr val="476166"/>
                </a:solidFill>
                <a:latin typeface="Century Gothic" panose="020B0502020202020204" pitchFamily="34" charset="0"/>
              </a:rPr>
              <a:t>(Red marker in the map)</a:t>
            </a:r>
            <a:r>
              <a:rPr lang="en-US" sz="1200" b="1" dirty="0">
                <a:solidFill>
                  <a:srgbClr val="476166"/>
                </a:solidFill>
                <a:latin typeface="Century Gothic" panose="020B0502020202020204" pitchFamily="34" charset="0"/>
              </a:rPr>
              <a:t>:</a:t>
            </a:r>
            <a:r>
              <a:rPr lang="en-US" sz="1200" dirty="0">
                <a:solidFill>
                  <a:srgbClr val="476166"/>
                </a:solidFill>
                <a:latin typeface="Century Gothic" panose="020B0502020202020204" pitchFamily="34" charset="0"/>
              </a:rPr>
              <a:t> We can define the </a:t>
            </a:r>
            <a:r>
              <a:rPr lang="en-US" sz="1200" b="1" dirty="0">
                <a:solidFill>
                  <a:srgbClr val="476166"/>
                </a:solidFill>
                <a:latin typeface="Century Gothic" panose="020B0502020202020204" pitchFamily="34" charset="0"/>
              </a:rPr>
              <a:t>some areas of</a:t>
            </a:r>
            <a:r>
              <a:rPr lang="en-US" sz="1200" dirty="0">
                <a:solidFill>
                  <a:srgbClr val="476166"/>
                </a:solidFill>
                <a:latin typeface="Century Gothic" panose="020B0502020202020204" pitchFamily="34" charset="0"/>
              </a:rPr>
              <a:t> </a:t>
            </a:r>
            <a:r>
              <a:rPr lang="en-US" sz="1200" b="1" dirty="0">
                <a:solidFill>
                  <a:srgbClr val="476166"/>
                </a:solidFill>
                <a:latin typeface="Century Gothic" panose="020B0502020202020204" pitchFamily="34" charset="0"/>
              </a:rPr>
              <a:t>Etobicoke, North York, Scarborough</a:t>
            </a:r>
            <a:r>
              <a:rPr lang="en-US" sz="1200" dirty="0">
                <a:solidFill>
                  <a:srgbClr val="476166"/>
                </a:solidFill>
                <a:latin typeface="Century Gothic" panose="020B0502020202020204" pitchFamily="34" charset="0"/>
              </a:rPr>
              <a:t> are in the </a:t>
            </a:r>
            <a:r>
              <a:rPr lang="en-US" sz="1200" b="1" dirty="0">
                <a:solidFill>
                  <a:srgbClr val="476166"/>
                </a:solidFill>
                <a:latin typeface="Century Gothic" panose="020B0502020202020204" pitchFamily="34" charset="0"/>
              </a:rPr>
              <a:t>clusters 1</a:t>
            </a:r>
            <a:r>
              <a:rPr lang="en-US" sz="1200" dirty="0">
                <a:solidFill>
                  <a:srgbClr val="476166"/>
                </a:solidFill>
                <a:latin typeface="Century Gothic" panose="020B0502020202020204" pitchFamily="34" charset="0"/>
              </a:rPr>
              <a:t> and these areas are urban pioneer area.</a:t>
            </a:r>
          </a:p>
          <a:p>
            <a:pPr marL="365760" lvl="0" indent="0" algn="just">
              <a:lnSpc>
                <a:spcPct val="100000"/>
              </a:lnSpc>
              <a:spcBef>
                <a:spcPts val="600"/>
              </a:spcBef>
              <a:buNone/>
            </a:pPr>
            <a:endParaRPr lang="en-US" sz="1200" dirty="0">
              <a:solidFill>
                <a:srgbClr val="476166"/>
              </a:solidFill>
              <a:latin typeface="Century Gothic" panose="020B0502020202020204" pitchFamily="34" charset="0"/>
            </a:endParaRPr>
          </a:p>
          <a:p>
            <a:pPr marL="365760" lvl="0" algn="just">
              <a:lnSpc>
                <a:spcPct val="100000"/>
              </a:lnSpc>
              <a:spcBef>
                <a:spcPts val="600"/>
              </a:spcBef>
            </a:pPr>
            <a:r>
              <a:rPr lang="en-US" sz="1200" b="1" dirty="0">
                <a:solidFill>
                  <a:srgbClr val="476166"/>
                </a:solidFill>
                <a:latin typeface="Century Gothic" panose="020B0502020202020204" pitchFamily="34" charset="0"/>
              </a:rPr>
              <a:t>Cluster 2 </a:t>
            </a:r>
            <a:r>
              <a:rPr lang="en-US" sz="1200" dirty="0">
                <a:solidFill>
                  <a:srgbClr val="476166"/>
                </a:solidFill>
                <a:latin typeface="Century Gothic" panose="020B0502020202020204" pitchFamily="34" charset="0"/>
              </a:rPr>
              <a:t>(Purple marker in the map)</a:t>
            </a:r>
            <a:r>
              <a:rPr lang="en-US" sz="1200" b="1" dirty="0">
                <a:solidFill>
                  <a:srgbClr val="476166"/>
                </a:solidFill>
                <a:latin typeface="Century Gothic" panose="020B0502020202020204" pitchFamily="34" charset="0"/>
              </a:rPr>
              <a:t>:</a:t>
            </a:r>
            <a:r>
              <a:rPr lang="en-US" sz="1200" dirty="0">
                <a:solidFill>
                  <a:srgbClr val="476166"/>
                </a:solidFill>
                <a:latin typeface="Century Gothic" panose="020B0502020202020204" pitchFamily="34" charset="0"/>
              </a:rPr>
              <a:t> We can define the </a:t>
            </a:r>
            <a:r>
              <a:rPr lang="en-US" sz="1200" b="1" dirty="0">
                <a:solidFill>
                  <a:srgbClr val="476166"/>
                </a:solidFill>
                <a:latin typeface="Century Gothic" panose="020B0502020202020204" pitchFamily="34" charset="0"/>
              </a:rPr>
              <a:t>some areas of</a:t>
            </a:r>
            <a:r>
              <a:rPr lang="en-US" sz="1200" dirty="0">
                <a:solidFill>
                  <a:srgbClr val="476166"/>
                </a:solidFill>
                <a:latin typeface="Century Gothic" panose="020B0502020202020204" pitchFamily="34" charset="0"/>
              </a:rPr>
              <a:t> </a:t>
            </a:r>
            <a:r>
              <a:rPr lang="en-US" sz="1200" b="1" dirty="0">
                <a:solidFill>
                  <a:srgbClr val="476166"/>
                </a:solidFill>
                <a:latin typeface="Century Gothic" panose="020B0502020202020204" pitchFamily="34" charset="0"/>
              </a:rPr>
              <a:t>North York and York</a:t>
            </a:r>
            <a:r>
              <a:rPr lang="en-US" sz="1200" dirty="0">
                <a:solidFill>
                  <a:srgbClr val="476166"/>
                </a:solidFill>
                <a:latin typeface="Century Gothic" panose="020B0502020202020204" pitchFamily="34" charset="0"/>
              </a:rPr>
              <a:t> are in the </a:t>
            </a:r>
            <a:r>
              <a:rPr lang="en-US" sz="1200" b="1" dirty="0">
                <a:solidFill>
                  <a:srgbClr val="476166"/>
                </a:solidFill>
                <a:latin typeface="Century Gothic" panose="020B0502020202020204" pitchFamily="34" charset="0"/>
              </a:rPr>
              <a:t>clusters 2</a:t>
            </a:r>
            <a:r>
              <a:rPr lang="en-US" sz="1200" dirty="0">
                <a:solidFill>
                  <a:srgbClr val="476166"/>
                </a:solidFill>
                <a:latin typeface="Century Gothic" panose="020B0502020202020204" pitchFamily="34" charset="0"/>
              </a:rPr>
              <a:t> and these areas are residential area so that the grocery store and food truck is more suitable to open there.</a:t>
            </a:r>
          </a:p>
          <a:p>
            <a:pPr marL="365760" lvl="0" indent="0" algn="just">
              <a:lnSpc>
                <a:spcPct val="100000"/>
              </a:lnSpc>
              <a:spcBef>
                <a:spcPts val="600"/>
              </a:spcBef>
              <a:buNone/>
            </a:pPr>
            <a:endParaRPr lang="en-US" sz="1200" dirty="0">
              <a:solidFill>
                <a:srgbClr val="476166"/>
              </a:solidFill>
              <a:latin typeface="Century Gothic" panose="020B0502020202020204" pitchFamily="34" charset="0"/>
            </a:endParaRPr>
          </a:p>
          <a:p>
            <a:pPr marL="365760" lvl="0" algn="just">
              <a:lnSpc>
                <a:spcPct val="100000"/>
              </a:lnSpc>
              <a:spcBef>
                <a:spcPts val="600"/>
              </a:spcBef>
            </a:pPr>
            <a:r>
              <a:rPr lang="en-US" sz="1200" b="1" dirty="0">
                <a:solidFill>
                  <a:srgbClr val="476166"/>
                </a:solidFill>
                <a:latin typeface="Century Gothic" panose="020B0502020202020204" pitchFamily="34" charset="0"/>
              </a:rPr>
              <a:t>Cluster 3 </a:t>
            </a:r>
            <a:r>
              <a:rPr lang="en-US" sz="1200" dirty="0">
                <a:solidFill>
                  <a:srgbClr val="476166"/>
                </a:solidFill>
                <a:latin typeface="Century Gothic" panose="020B0502020202020204" pitchFamily="34" charset="0"/>
              </a:rPr>
              <a:t>(Cyan marker in the map)</a:t>
            </a:r>
            <a:r>
              <a:rPr lang="en-US" sz="1200" b="1" dirty="0">
                <a:solidFill>
                  <a:srgbClr val="476166"/>
                </a:solidFill>
                <a:latin typeface="Century Gothic" panose="020B0502020202020204" pitchFamily="34" charset="0"/>
              </a:rPr>
              <a:t>:</a:t>
            </a:r>
            <a:r>
              <a:rPr lang="en-US" sz="1200" dirty="0">
                <a:solidFill>
                  <a:srgbClr val="476166"/>
                </a:solidFill>
                <a:latin typeface="Century Gothic" panose="020B0502020202020204" pitchFamily="34" charset="0"/>
              </a:rPr>
              <a:t> We can define the </a:t>
            </a:r>
            <a:r>
              <a:rPr lang="en-US" sz="1200" b="1" dirty="0">
                <a:solidFill>
                  <a:srgbClr val="476166"/>
                </a:solidFill>
                <a:latin typeface="Century Gothic" panose="020B0502020202020204" pitchFamily="34" charset="0"/>
              </a:rPr>
              <a:t>some areas of Downtown Toronto, North York, East Toronto, Scarborough, West Toronto, Central Toronto </a:t>
            </a:r>
            <a:r>
              <a:rPr lang="en-US" sz="1200" dirty="0">
                <a:solidFill>
                  <a:srgbClr val="476166"/>
                </a:solidFill>
                <a:latin typeface="Century Gothic" panose="020B0502020202020204" pitchFamily="34" charset="0"/>
              </a:rPr>
              <a:t>are in the </a:t>
            </a:r>
            <a:r>
              <a:rPr lang="en-US" sz="1200" b="1" dirty="0">
                <a:solidFill>
                  <a:srgbClr val="476166"/>
                </a:solidFill>
                <a:latin typeface="Century Gothic" panose="020B0502020202020204" pitchFamily="34" charset="0"/>
              </a:rPr>
              <a:t>clusters 3</a:t>
            </a:r>
            <a:r>
              <a:rPr lang="en-US" sz="1200" dirty="0">
                <a:solidFill>
                  <a:srgbClr val="476166"/>
                </a:solidFill>
                <a:latin typeface="Century Gothic" panose="020B0502020202020204" pitchFamily="34" charset="0"/>
              </a:rPr>
              <a:t> and these areas are core area so that the entrepreneurs should open their restaurants in this area to make profit. This is the recommended place for an entrepreneurs and business owners.</a:t>
            </a:r>
          </a:p>
          <a:p>
            <a:pPr marL="365760" lvl="0" indent="0" algn="just">
              <a:lnSpc>
                <a:spcPct val="100000"/>
              </a:lnSpc>
              <a:spcBef>
                <a:spcPts val="600"/>
              </a:spcBef>
              <a:buNone/>
            </a:pPr>
            <a:endParaRPr lang="en-US" sz="1200" dirty="0">
              <a:solidFill>
                <a:srgbClr val="476166"/>
              </a:solidFill>
              <a:latin typeface="Century Gothic" panose="020B0502020202020204" pitchFamily="34" charset="0"/>
            </a:endParaRPr>
          </a:p>
          <a:p>
            <a:pPr marL="365760" lvl="0" algn="just">
              <a:lnSpc>
                <a:spcPct val="100000"/>
              </a:lnSpc>
              <a:spcBef>
                <a:spcPts val="600"/>
              </a:spcBef>
            </a:pPr>
            <a:r>
              <a:rPr lang="en-US" sz="1200" b="1" dirty="0">
                <a:solidFill>
                  <a:srgbClr val="476166"/>
                </a:solidFill>
                <a:latin typeface="Century Gothic" panose="020B0502020202020204" pitchFamily="34" charset="0"/>
              </a:rPr>
              <a:t>Cluster 4 </a:t>
            </a:r>
            <a:r>
              <a:rPr lang="en-US" sz="1200" dirty="0">
                <a:solidFill>
                  <a:srgbClr val="476166"/>
                </a:solidFill>
                <a:latin typeface="Century Gothic" panose="020B0502020202020204" pitchFamily="34" charset="0"/>
              </a:rPr>
              <a:t>(Gold color marker in the map)</a:t>
            </a:r>
            <a:r>
              <a:rPr lang="en-US" sz="1200" b="1" dirty="0">
                <a:solidFill>
                  <a:srgbClr val="476166"/>
                </a:solidFill>
                <a:latin typeface="Century Gothic" panose="020B0502020202020204" pitchFamily="34" charset="0"/>
              </a:rPr>
              <a:t>:</a:t>
            </a:r>
            <a:r>
              <a:rPr lang="en-US" sz="1200" dirty="0">
                <a:solidFill>
                  <a:srgbClr val="476166"/>
                </a:solidFill>
                <a:latin typeface="Century Gothic" panose="020B0502020202020204" pitchFamily="34" charset="0"/>
              </a:rPr>
              <a:t> We can define the </a:t>
            </a:r>
            <a:r>
              <a:rPr lang="en-US" sz="1200" b="1" dirty="0">
                <a:solidFill>
                  <a:srgbClr val="476166"/>
                </a:solidFill>
                <a:latin typeface="Century Gothic" panose="020B0502020202020204" pitchFamily="34" charset="0"/>
              </a:rPr>
              <a:t>some areas of</a:t>
            </a:r>
            <a:r>
              <a:rPr lang="en-US" sz="1200" dirty="0">
                <a:solidFill>
                  <a:srgbClr val="476166"/>
                </a:solidFill>
                <a:latin typeface="Century Gothic" panose="020B0502020202020204" pitchFamily="34" charset="0"/>
              </a:rPr>
              <a:t> </a:t>
            </a:r>
            <a:r>
              <a:rPr lang="en-US" sz="1200" b="1" dirty="0">
                <a:solidFill>
                  <a:srgbClr val="476166"/>
                </a:solidFill>
                <a:latin typeface="Century Gothic" panose="020B0502020202020204" pitchFamily="34" charset="0"/>
              </a:rPr>
              <a:t>Etobicoke and North York</a:t>
            </a:r>
            <a:r>
              <a:rPr lang="en-US" sz="1200" dirty="0">
                <a:solidFill>
                  <a:srgbClr val="476166"/>
                </a:solidFill>
                <a:latin typeface="Century Gothic" panose="020B0502020202020204" pitchFamily="34" charset="0"/>
              </a:rPr>
              <a:t> are in the </a:t>
            </a:r>
            <a:r>
              <a:rPr lang="en-US" sz="1200" b="1" dirty="0">
                <a:solidFill>
                  <a:srgbClr val="476166"/>
                </a:solidFill>
                <a:latin typeface="Century Gothic" panose="020B0502020202020204" pitchFamily="34" charset="0"/>
              </a:rPr>
              <a:t>clusters 4</a:t>
            </a:r>
            <a:r>
              <a:rPr lang="en-US" sz="1200" dirty="0">
                <a:solidFill>
                  <a:srgbClr val="476166"/>
                </a:solidFill>
                <a:latin typeface="Century Gothic" panose="020B0502020202020204" pitchFamily="34" charset="0"/>
              </a:rPr>
              <a:t> and these areas are suburb area so that we cannot make much profit to start the business there.</a:t>
            </a:r>
          </a:p>
        </p:txBody>
      </p:sp>
      <p:sp>
        <p:nvSpPr>
          <p:cNvPr id="9" name="Title 1">
            <a:extLst>
              <a:ext uri="{FF2B5EF4-FFF2-40B4-BE49-F238E27FC236}">
                <a16:creationId xmlns:a16="http://schemas.microsoft.com/office/drawing/2014/main" id="{8066224D-0987-1841-A972-E9D9CB9C3E1A}"/>
              </a:ext>
            </a:extLst>
          </p:cNvPr>
          <p:cNvSpPr>
            <a:spLocks noGrp="1"/>
          </p:cNvSpPr>
          <p:nvPr>
            <p:ph type="title"/>
          </p:nvPr>
        </p:nvSpPr>
        <p:spPr>
          <a:xfrm>
            <a:off x="5691230" y="271461"/>
            <a:ext cx="6281698" cy="585788"/>
          </a:xfrm>
        </p:spPr>
        <p:txBody>
          <a:bodyPr>
            <a:normAutofit/>
          </a:bodyPr>
          <a:lstStyle/>
          <a:p>
            <a:pPr algn="ctr">
              <a:lnSpc>
                <a:spcPct val="100000"/>
              </a:lnSpc>
            </a:pPr>
            <a:r>
              <a:rPr lang="en-US" sz="2400" b="1" dirty="0">
                <a:solidFill>
                  <a:srgbClr val="476166"/>
                </a:solidFill>
                <a:latin typeface="Century Gothic" panose="020B0502020202020204" pitchFamily="34" charset="0"/>
              </a:rPr>
              <a:t>TORONTO CLUSTERS ANALYSIS</a:t>
            </a:r>
          </a:p>
        </p:txBody>
      </p:sp>
      <p:sp>
        <p:nvSpPr>
          <p:cNvPr id="4" name="TextBox 3">
            <a:extLst>
              <a:ext uri="{FF2B5EF4-FFF2-40B4-BE49-F238E27FC236}">
                <a16:creationId xmlns:a16="http://schemas.microsoft.com/office/drawing/2014/main" id="{81982FA9-0F5F-0E4F-B6D8-ABACFE8E936D}"/>
              </a:ext>
            </a:extLst>
          </p:cNvPr>
          <p:cNvSpPr txBox="1"/>
          <p:nvPr/>
        </p:nvSpPr>
        <p:spPr>
          <a:xfrm>
            <a:off x="5691230" y="6129338"/>
            <a:ext cx="6419212" cy="615553"/>
          </a:xfrm>
          <a:prstGeom prst="rect">
            <a:avLst/>
          </a:prstGeom>
          <a:noFill/>
        </p:spPr>
        <p:txBody>
          <a:bodyPr wrap="square" rtlCol="0">
            <a:spAutoFit/>
          </a:bodyPr>
          <a:lstStyle/>
          <a:p>
            <a:pPr algn="ctr"/>
            <a:r>
              <a:rPr lang="en-US" sz="1600" dirty="0">
                <a:solidFill>
                  <a:srgbClr val="476166"/>
                </a:solidFill>
                <a:latin typeface="Century Gothic" panose="020B0502020202020204" pitchFamily="34" charset="0"/>
              </a:rPr>
              <a:t>The map is shown by cluster analysis result in Toronto City</a:t>
            </a:r>
          </a:p>
          <a:p>
            <a:endParaRPr lang="en-US" dirty="0">
              <a:solidFill>
                <a:srgbClr val="476166"/>
              </a:solidFill>
            </a:endParaRPr>
          </a:p>
        </p:txBody>
      </p:sp>
    </p:spTree>
    <p:extLst>
      <p:ext uri="{BB962C8B-B14F-4D97-AF65-F5344CB8AC3E}">
        <p14:creationId xmlns:p14="http://schemas.microsoft.com/office/powerpoint/2010/main" val="349036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9D26-C491-ED4E-995B-F8EA2EA43FA5}"/>
              </a:ext>
            </a:extLst>
          </p:cNvPr>
          <p:cNvSpPr>
            <a:spLocks noGrp="1"/>
          </p:cNvSpPr>
          <p:nvPr>
            <p:ph type="title"/>
          </p:nvPr>
        </p:nvSpPr>
        <p:spPr>
          <a:xfrm>
            <a:off x="3371843" y="2750339"/>
            <a:ext cx="8529640" cy="957265"/>
          </a:xfrm>
        </p:spPr>
        <p:txBody>
          <a:bodyPr>
            <a:noAutofit/>
          </a:bodyPr>
          <a:lstStyle/>
          <a:p>
            <a:r>
              <a:rPr lang="en-US" sz="6600" b="1" dirty="0">
                <a:solidFill>
                  <a:srgbClr val="476166"/>
                </a:solidFill>
                <a:latin typeface="Century Gothic" panose="020B0502020202020204" pitchFamily="34" charset="0"/>
              </a:rPr>
              <a:t>BUSINESS PROBLEM</a:t>
            </a:r>
          </a:p>
        </p:txBody>
      </p:sp>
      <p:sp>
        <p:nvSpPr>
          <p:cNvPr id="4" name="Dodecagon 3">
            <a:extLst>
              <a:ext uri="{FF2B5EF4-FFF2-40B4-BE49-F238E27FC236}">
                <a16:creationId xmlns:a16="http://schemas.microsoft.com/office/drawing/2014/main" id="{715270BF-ECB8-7D49-A0CC-878C2F4FFAAF}"/>
              </a:ext>
            </a:extLst>
          </p:cNvPr>
          <p:cNvSpPr/>
          <p:nvPr/>
        </p:nvSpPr>
        <p:spPr>
          <a:xfrm>
            <a:off x="828668" y="2093116"/>
            <a:ext cx="2400300" cy="2271712"/>
          </a:xfrm>
          <a:prstGeom prst="dodecagon">
            <a:avLst/>
          </a:prstGeom>
          <a:solidFill>
            <a:srgbClr val="476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Century Gothic" panose="020B0502020202020204" pitchFamily="34" charset="0"/>
              </a:rPr>
              <a:t>1</a:t>
            </a:r>
          </a:p>
        </p:txBody>
      </p:sp>
    </p:spTree>
    <p:extLst>
      <p:ext uri="{BB962C8B-B14F-4D97-AF65-F5344CB8AC3E}">
        <p14:creationId xmlns:p14="http://schemas.microsoft.com/office/powerpoint/2010/main" val="3948726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532F174-3912-E040-BE24-6F869DCA19A7}"/>
              </a:ext>
            </a:extLst>
          </p:cNvPr>
          <p:cNvPicPr>
            <a:picLocks noGrp="1" noChangeAspect="1"/>
          </p:cNvPicPr>
          <p:nvPr>
            <p:ph type="pic" idx="1"/>
          </p:nvPr>
        </p:nvPicPr>
        <p:blipFill>
          <a:blip r:embed="rId2"/>
          <a:stretch>
            <a:fillRect/>
          </a:stretch>
        </p:blipFill>
        <p:spPr>
          <a:xfrm>
            <a:off x="5619790" y="857250"/>
            <a:ext cx="6490652" cy="5272088"/>
          </a:xfrm>
        </p:spPr>
      </p:pic>
      <p:sp>
        <p:nvSpPr>
          <p:cNvPr id="8" name="Content Placeholder 2">
            <a:extLst>
              <a:ext uri="{FF2B5EF4-FFF2-40B4-BE49-F238E27FC236}">
                <a16:creationId xmlns:a16="http://schemas.microsoft.com/office/drawing/2014/main" id="{BCFCD36D-40E0-A741-AF5F-5BB4CD9B9555}"/>
              </a:ext>
            </a:extLst>
          </p:cNvPr>
          <p:cNvSpPr txBox="1">
            <a:spLocks/>
          </p:cNvSpPr>
          <p:nvPr/>
        </p:nvSpPr>
        <p:spPr>
          <a:xfrm>
            <a:off x="171451" y="428625"/>
            <a:ext cx="4819651" cy="6357941"/>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91440" indent="0" algn="just">
              <a:lnSpc>
                <a:spcPct val="150000"/>
              </a:lnSpc>
              <a:spcBef>
                <a:spcPts val="600"/>
              </a:spcBef>
              <a:buFont typeface="Franklin Gothic Book" panose="020B0503020102020204" pitchFamily="34" charset="0"/>
              <a:buNone/>
            </a:pPr>
            <a:r>
              <a:rPr lang="en-US" sz="1200" dirty="0">
                <a:solidFill>
                  <a:srgbClr val="476166"/>
                </a:solidFill>
                <a:latin typeface="Century Gothic" panose="020B0502020202020204" pitchFamily="34" charset="0"/>
              </a:rPr>
              <a:t>	</a:t>
            </a:r>
          </a:p>
          <a:p>
            <a:pPr marL="365760" algn="just">
              <a:lnSpc>
                <a:spcPct val="150000"/>
              </a:lnSpc>
              <a:spcBef>
                <a:spcPts val="600"/>
              </a:spcBef>
            </a:pPr>
            <a:r>
              <a:rPr lang="en-US" sz="1800" b="1" dirty="0">
                <a:solidFill>
                  <a:srgbClr val="476166"/>
                </a:solidFill>
                <a:latin typeface="Century Gothic" panose="020B0502020202020204" pitchFamily="34" charset="0"/>
              </a:rPr>
              <a:t>Data Analysis result of Paris City </a:t>
            </a:r>
            <a:r>
              <a:rPr lang="en-US" sz="1800" dirty="0">
                <a:solidFill>
                  <a:srgbClr val="476166"/>
                </a:solidFill>
                <a:latin typeface="Century Gothic" panose="020B0502020202020204" pitchFamily="34" charset="0"/>
              </a:rPr>
              <a:t>: </a:t>
            </a:r>
          </a:p>
          <a:p>
            <a:pPr marL="365760" lvl="1" algn="just">
              <a:lnSpc>
                <a:spcPct val="150000"/>
              </a:lnSpc>
              <a:spcBef>
                <a:spcPts val="600"/>
              </a:spcBef>
            </a:pPr>
            <a:r>
              <a:rPr lang="en-US" sz="1200" dirty="0">
                <a:solidFill>
                  <a:srgbClr val="476166"/>
                </a:solidFill>
                <a:latin typeface="Century Gothic" panose="020B0502020202020204" pitchFamily="34" charset="0"/>
              </a:rPr>
              <a:t>Based on the analysis, we defined the following boroughs in the respective clusters / defined areas. According to the analysis, Paris is defined in the two clusters.</a:t>
            </a:r>
          </a:p>
          <a:p>
            <a:pPr lvl="0" algn="just">
              <a:lnSpc>
                <a:spcPct val="150000"/>
              </a:lnSpc>
            </a:pPr>
            <a:r>
              <a:rPr lang="en-US" sz="1200" b="1" dirty="0">
                <a:solidFill>
                  <a:srgbClr val="476166"/>
                </a:solidFill>
                <a:latin typeface="Century Gothic" panose="020B0502020202020204" pitchFamily="34" charset="0"/>
              </a:rPr>
              <a:t>Cluster 1 :</a:t>
            </a:r>
            <a:r>
              <a:rPr lang="en-US" sz="1200" dirty="0">
                <a:solidFill>
                  <a:srgbClr val="476166"/>
                </a:solidFill>
                <a:latin typeface="Century Gothic" panose="020B0502020202020204" pitchFamily="34" charset="0"/>
              </a:rPr>
              <a:t> There is no neighborhoods in this cluster area.</a:t>
            </a:r>
          </a:p>
          <a:p>
            <a:pPr lvl="0" algn="just">
              <a:lnSpc>
                <a:spcPct val="150000"/>
              </a:lnSpc>
            </a:pPr>
            <a:r>
              <a:rPr lang="en-US" sz="1200" b="1" dirty="0">
                <a:solidFill>
                  <a:srgbClr val="476166"/>
                </a:solidFill>
                <a:latin typeface="Century Gothic" panose="020B0502020202020204" pitchFamily="34" charset="0"/>
              </a:rPr>
              <a:t>Cluster 2 </a:t>
            </a:r>
            <a:r>
              <a:rPr lang="en-US" sz="1200" dirty="0">
                <a:solidFill>
                  <a:srgbClr val="476166"/>
                </a:solidFill>
                <a:latin typeface="Century Gothic" panose="020B0502020202020204" pitchFamily="34" charset="0"/>
              </a:rPr>
              <a:t>(Purple maker in the map)</a:t>
            </a:r>
            <a:r>
              <a:rPr lang="en-US" sz="1200" b="1" dirty="0">
                <a:solidFill>
                  <a:srgbClr val="476166"/>
                </a:solidFill>
                <a:latin typeface="Century Gothic" panose="020B0502020202020204" pitchFamily="34" charset="0"/>
              </a:rPr>
              <a:t> :</a:t>
            </a:r>
            <a:r>
              <a:rPr lang="en-US" sz="1200" dirty="0">
                <a:solidFill>
                  <a:srgbClr val="476166"/>
                </a:solidFill>
                <a:latin typeface="Century Gothic" panose="020B0502020202020204" pitchFamily="34" charset="0"/>
              </a:rPr>
              <a:t> We can define the </a:t>
            </a:r>
            <a:r>
              <a:rPr lang="en-US" sz="1200" b="1" dirty="0" err="1">
                <a:solidFill>
                  <a:srgbClr val="476166"/>
                </a:solidFill>
                <a:latin typeface="Century Gothic" panose="020B0502020202020204" pitchFamily="34" charset="0"/>
              </a:rPr>
              <a:t>Obervatoire</a:t>
            </a:r>
            <a:r>
              <a:rPr lang="en-US" sz="1200" b="1" dirty="0">
                <a:solidFill>
                  <a:srgbClr val="476166"/>
                </a:solidFill>
                <a:latin typeface="Century Gothic" panose="020B0502020202020204" pitchFamily="34" charset="0"/>
              </a:rPr>
              <a:t> </a:t>
            </a:r>
            <a:r>
              <a:rPr lang="en-US" sz="1200" dirty="0">
                <a:solidFill>
                  <a:srgbClr val="476166"/>
                </a:solidFill>
                <a:latin typeface="Century Gothic" panose="020B0502020202020204" pitchFamily="34" charset="0"/>
              </a:rPr>
              <a:t>is in the </a:t>
            </a:r>
            <a:r>
              <a:rPr lang="en-US" sz="1200" b="1" dirty="0">
                <a:solidFill>
                  <a:srgbClr val="476166"/>
                </a:solidFill>
                <a:latin typeface="Century Gothic" panose="020B0502020202020204" pitchFamily="34" charset="0"/>
              </a:rPr>
              <a:t>clusters 2</a:t>
            </a:r>
            <a:r>
              <a:rPr lang="en-US" sz="1200" dirty="0">
                <a:solidFill>
                  <a:srgbClr val="476166"/>
                </a:solidFill>
                <a:latin typeface="Century Gothic" panose="020B0502020202020204" pitchFamily="34" charset="0"/>
              </a:rPr>
              <a:t> and these areas are residential area so that the convenience store and food truck is more proper to open there.</a:t>
            </a:r>
          </a:p>
          <a:p>
            <a:pPr lvl="0" algn="just">
              <a:lnSpc>
                <a:spcPct val="150000"/>
              </a:lnSpc>
            </a:pPr>
            <a:r>
              <a:rPr lang="en-US" sz="1200" b="1" dirty="0">
                <a:solidFill>
                  <a:srgbClr val="476166"/>
                </a:solidFill>
                <a:latin typeface="Century Gothic" panose="020B0502020202020204" pitchFamily="34" charset="0"/>
              </a:rPr>
              <a:t>Cluster 3 </a:t>
            </a:r>
            <a:r>
              <a:rPr lang="en-US" sz="1200" dirty="0">
                <a:solidFill>
                  <a:srgbClr val="476166"/>
                </a:solidFill>
                <a:latin typeface="Century Gothic" panose="020B0502020202020204" pitchFamily="34" charset="0"/>
              </a:rPr>
              <a:t>(Cyan maker in the map)</a:t>
            </a:r>
            <a:r>
              <a:rPr lang="en-US" sz="1200" b="1" dirty="0">
                <a:solidFill>
                  <a:srgbClr val="476166"/>
                </a:solidFill>
                <a:latin typeface="Century Gothic" panose="020B0502020202020204" pitchFamily="34" charset="0"/>
              </a:rPr>
              <a:t> :</a:t>
            </a:r>
            <a:r>
              <a:rPr lang="en-US" sz="1200" dirty="0">
                <a:solidFill>
                  <a:srgbClr val="476166"/>
                </a:solidFill>
                <a:latin typeface="Century Gothic" panose="020B0502020202020204" pitchFamily="34" charset="0"/>
              </a:rPr>
              <a:t> We can define the </a:t>
            </a:r>
            <a:r>
              <a:rPr lang="en-US" sz="1200" b="1" dirty="0">
                <a:solidFill>
                  <a:srgbClr val="476166"/>
                </a:solidFill>
                <a:latin typeface="Century Gothic" panose="020B0502020202020204" pitchFamily="34" charset="0"/>
              </a:rPr>
              <a:t>areas of Butte-Montmartre, </a:t>
            </a:r>
            <a:r>
              <a:rPr lang="en-US" sz="1200" b="1" dirty="0" err="1">
                <a:solidFill>
                  <a:srgbClr val="476166"/>
                </a:solidFill>
                <a:latin typeface="Century Gothic" panose="020B0502020202020204" pitchFamily="34" charset="0"/>
              </a:rPr>
              <a:t>Elysee</a:t>
            </a:r>
            <a:r>
              <a:rPr lang="en-US" sz="1200" b="1" dirty="0">
                <a:solidFill>
                  <a:srgbClr val="476166"/>
                </a:solidFill>
                <a:latin typeface="Century Gothic" panose="020B0502020202020204" pitchFamily="34" charset="0"/>
              </a:rPr>
              <a:t>, </a:t>
            </a:r>
            <a:r>
              <a:rPr lang="en-US" sz="1200" b="1" dirty="0" err="1">
                <a:solidFill>
                  <a:srgbClr val="476166"/>
                </a:solidFill>
                <a:latin typeface="Century Gothic" panose="020B0502020202020204" pitchFamily="34" charset="0"/>
              </a:rPr>
              <a:t>Vaugiard</a:t>
            </a:r>
            <a:r>
              <a:rPr lang="en-US" sz="1200" b="1" dirty="0">
                <a:solidFill>
                  <a:srgbClr val="476166"/>
                </a:solidFill>
                <a:latin typeface="Century Gothic" panose="020B0502020202020204" pitchFamily="34" charset="0"/>
              </a:rPr>
              <a:t> </a:t>
            </a:r>
            <a:r>
              <a:rPr lang="en-US" sz="1200" dirty="0">
                <a:solidFill>
                  <a:srgbClr val="476166"/>
                </a:solidFill>
                <a:latin typeface="Century Gothic" panose="020B0502020202020204" pitchFamily="34" charset="0"/>
              </a:rPr>
              <a:t>are in the </a:t>
            </a:r>
            <a:r>
              <a:rPr lang="en-US" sz="1200" b="1" dirty="0">
                <a:solidFill>
                  <a:srgbClr val="476166"/>
                </a:solidFill>
                <a:latin typeface="Century Gothic" panose="020B0502020202020204" pitchFamily="34" charset="0"/>
              </a:rPr>
              <a:t>clusters 3</a:t>
            </a:r>
            <a:r>
              <a:rPr lang="en-US" sz="1200" dirty="0">
                <a:solidFill>
                  <a:srgbClr val="476166"/>
                </a:solidFill>
                <a:latin typeface="Century Gothic" panose="020B0502020202020204" pitchFamily="34" charset="0"/>
              </a:rPr>
              <a:t> and these areas are city downtown core area where is the recommended place which is the best appropriate and commercial place to start up the business. </a:t>
            </a:r>
          </a:p>
          <a:p>
            <a:pPr lvl="0" algn="just">
              <a:lnSpc>
                <a:spcPct val="150000"/>
              </a:lnSpc>
            </a:pPr>
            <a:r>
              <a:rPr lang="en-US" sz="1200" b="1" dirty="0">
                <a:solidFill>
                  <a:srgbClr val="476166"/>
                </a:solidFill>
                <a:latin typeface="Century Gothic" panose="020B0502020202020204" pitchFamily="34" charset="0"/>
              </a:rPr>
              <a:t>Cluster 4 :</a:t>
            </a:r>
            <a:r>
              <a:rPr lang="en-US" sz="1200" dirty="0">
                <a:solidFill>
                  <a:srgbClr val="476166"/>
                </a:solidFill>
                <a:latin typeface="Century Gothic" panose="020B0502020202020204" pitchFamily="34" charset="0"/>
              </a:rPr>
              <a:t> There is no neighborhoods in this cluster area.</a:t>
            </a:r>
          </a:p>
          <a:p>
            <a:pPr marL="365760" lvl="0" algn="just">
              <a:lnSpc>
                <a:spcPct val="100000"/>
              </a:lnSpc>
              <a:spcBef>
                <a:spcPts val="600"/>
              </a:spcBef>
            </a:pPr>
            <a:endParaRPr lang="en-US" sz="1200" dirty="0">
              <a:solidFill>
                <a:srgbClr val="476166"/>
              </a:solidFill>
              <a:latin typeface="Century Gothic" panose="020B0502020202020204" pitchFamily="34" charset="0"/>
            </a:endParaRPr>
          </a:p>
        </p:txBody>
      </p:sp>
      <p:sp>
        <p:nvSpPr>
          <p:cNvPr id="9" name="Title 1">
            <a:extLst>
              <a:ext uri="{FF2B5EF4-FFF2-40B4-BE49-F238E27FC236}">
                <a16:creationId xmlns:a16="http://schemas.microsoft.com/office/drawing/2014/main" id="{8066224D-0987-1841-A972-E9D9CB9C3E1A}"/>
              </a:ext>
            </a:extLst>
          </p:cNvPr>
          <p:cNvSpPr>
            <a:spLocks noGrp="1"/>
          </p:cNvSpPr>
          <p:nvPr>
            <p:ph type="title"/>
          </p:nvPr>
        </p:nvSpPr>
        <p:spPr>
          <a:xfrm>
            <a:off x="5691230" y="271461"/>
            <a:ext cx="6281698" cy="585788"/>
          </a:xfrm>
        </p:spPr>
        <p:txBody>
          <a:bodyPr>
            <a:normAutofit/>
          </a:bodyPr>
          <a:lstStyle/>
          <a:p>
            <a:pPr algn="ctr">
              <a:lnSpc>
                <a:spcPct val="100000"/>
              </a:lnSpc>
            </a:pPr>
            <a:r>
              <a:rPr lang="en-US" sz="2400" b="1" dirty="0">
                <a:solidFill>
                  <a:srgbClr val="476166"/>
                </a:solidFill>
                <a:latin typeface="Century Gothic" panose="020B0502020202020204" pitchFamily="34" charset="0"/>
              </a:rPr>
              <a:t>PARIS CLUSTERS ANALYSIS</a:t>
            </a:r>
          </a:p>
        </p:txBody>
      </p:sp>
      <p:sp>
        <p:nvSpPr>
          <p:cNvPr id="4" name="TextBox 3">
            <a:extLst>
              <a:ext uri="{FF2B5EF4-FFF2-40B4-BE49-F238E27FC236}">
                <a16:creationId xmlns:a16="http://schemas.microsoft.com/office/drawing/2014/main" id="{81982FA9-0F5F-0E4F-B6D8-ABACFE8E936D}"/>
              </a:ext>
            </a:extLst>
          </p:cNvPr>
          <p:cNvSpPr txBox="1"/>
          <p:nvPr/>
        </p:nvSpPr>
        <p:spPr>
          <a:xfrm>
            <a:off x="5691230" y="6186490"/>
            <a:ext cx="6419212" cy="615553"/>
          </a:xfrm>
          <a:prstGeom prst="rect">
            <a:avLst/>
          </a:prstGeom>
          <a:noFill/>
        </p:spPr>
        <p:txBody>
          <a:bodyPr wrap="square" rtlCol="0">
            <a:spAutoFit/>
          </a:bodyPr>
          <a:lstStyle/>
          <a:p>
            <a:pPr algn="ctr"/>
            <a:r>
              <a:rPr lang="en-US" sz="1600" dirty="0">
                <a:solidFill>
                  <a:srgbClr val="476166"/>
                </a:solidFill>
                <a:latin typeface="Century Gothic" panose="020B0502020202020204" pitchFamily="34" charset="0"/>
              </a:rPr>
              <a:t>The map is shown by cluster analysis result in Paris City</a:t>
            </a:r>
          </a:p>
          <a:p>
            <a:endParaRPr lang="en-US" dirty="0">
              <a:solidFill>
                <a:srgbClr val="476166"/>
              </a:solidFill>
            </a:endParaRPr>
          </a:p>
        </p:txBody>
      </p:sp>
    </p:spTree>
    <p:extLst>
      <p:ext uri="{BB962C8B-B14F-4D97-AF65-F5344CB8AC3E}">
        <p14:creationId xmlns:p14="http://schemas.microsoft.com/office/powerpoint/2010/main" val="366001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B0BC-CF99-F141-B628-8F9218FFC160}"/>
              </a:ext>
            </a:extLst>
          </p:cNvPr>
          <p:cNvSpPr>
            <a:spLocks noGrp="1"/>
          </p:cNvSpPr>
          <p:nvPr>
            <p:ph type="title"/>
          </p:nvPr>
        </p:nvSpPr>
        <p:spPr>
          <a:xfrm>
            <a:off x="1371600" y="685800"/>
            <a:ext cx="9601200" cy="871537"/>
          </a:xfrm>
        </p:spPr>
        <p:txBody>
          <a:bodyPr/>
          <a:lstStyle/>
          <a:p>
            <a:pPr algn="ctr"/>
            <a:r>
              <a:rPr lang="en-US" b="1" dirty="0">
                <a:solidFill>
                  <a:srgbClr val="476166"/>
                </a:solidFill>
                <a:latin typeface="Century Gothic" panose="020B0502020202020204" pitchFamily="34" charset="0"/>
              </a:rPr>
              <a:t>BUSIEST AREA</a:t>
            </a:r>
          </a:p>
        </p:txBody>
      </p:sp>
      <p:sp>
        <p:nvSpPr>
          <p:cNvPr id="3" name="Content Placeholder 2">
            <a:extLst>
              <a:ext uri="{FF2B5EF4-FFF2-40B4-BE49-F238E27FC236}">
                <a16:creationId xmlns:a16="http://schemas.microsoft.com/office/drawing/2014/main" id="{5FAB380B-BFAA-904B-863C-A7DF0A4DEE14}"/>
              </a:ext>
            </a:extLst>
          </p:cNvPr>
          <p:cNvSpPr>
            <a:spLocks noGrp="1"/>
          </p:cNvSpPr>
          <p:nvPr>
            <p:ph idx="1"/>
          </p:nvPr>
        </p:nvSpPr>
        <p:spPr>
          <a:xfrm>
            <a:off x="885825" y="1557336"/>
            <a:ext cx="10572750" cy="4972051"/>
          </a:xfrm>
        </p:spPr>
        <p:txBody>
          <a:bodyPr>
            <a:normAutofit/>
          </a:bodyPr>
          <a:lstStyle/>
          <a:p>
            <a:pPr marL="0" indent="0">
              <a:lnSpc>
                <a:spcPct val="150000"/>
              </a:lnSpc>
              <a:buNone/>
            </a:pPr>
            <a:r>
              <a:rPr lang="en-US" sz="1800" dirty="0">
                <a:solidFill>
                  <a:srgbClr val="476166"/>
                </a:solidFill>
                <a:latin typeface="Century Gothic" panose="020B0502020202020204" pitchFamily="34" charset="0"/>
              </a:rPr>
              <a:t>	</a:t>
            </a:r>
          </a:p>
          <a:p>
            <a:pPr>
              <a:lnSpc>
                <a:spcPct val="150000"/>
              </a:lnSpc>
            </a:pPr>
            <a:r>
              <a:rPr lang="en-US" sz="1800" dirty="0">
                <a:solidFill>
                  <a:srgbClr val="476166"/>
                </a:solidFill>
                <a:latin typeface="Century Gothic" panose="020B0502020202020204" pitchFamily="34" charset="0"/>
              </a:rPr>
              <a:t>Based on the data analysis, we determined these following busiest area in terms of food venues in neighborhoods connected to the downtown area of Toronto, New York City and Paris, where are suitable to open a restaurant and this place is the recommended one. </a:t>
            </a:r>
          </a:p>
          <a:p>
            <a:pPr lvl="1">
              <a:lnSpc>
                <a:spcPct val="150000"/>
              </a:lnSpc>
            </a:pPr>
            <a:r>
              <a:rPr lang="en-US" sz="1800" dirty="0">
                <a:solidFill>
                  <a:srgbClr val="476166"/>
                </a:solidFill>
                <a:latin typeface="Century Gothic" panose="020B0502020202020204" pitchFamily="34" charset="0"/>
              </a:rPr>
              <a:t>specific areas of New York (</a:t>
            </a:r>
            <a:r>
              <a:rPr lang="en-US" sz="1800" b="1" dirty="0">
                <a:solidFill>
                  <a:srgbClr val="476166"/>
                </a:solidFill>
                <a:latin typeface="Century Gothic" panose="020B0502020202020204" pitchFamily="34" charset="0"/>
              </a:rPr>
              <a:t>Brooklyn, Manhattan</a:t>
            </a:r>
            <a:r>
              <a:rPr lang="en-US" sz="1800" dirty="0">
                <a:solidFill>
                  <a:srgbClr val="476166"/>
                </a:solidFill>
                <a:latin typeface="Century Gothic" panose="020B0502020202020204" pitchFamily="34" charset="0"/>
              </a:rPr>
              <a:t>) </a:t>
            </a:r>
          </a:p>
          <a:p>
            <a:pPr lvl="1">
              <a:lnSpc>
                <a:spcPct val="150000"/>
              </a:lnSpc>
            </a:pPr>
            <a:r>
              <a:rPr lang="en-US" sz="1800" dirty="0">
                <a:solidFill>
                  <a:srgbClr val="476166"/>
                </a:solidFill>
                <a:latin typeface="Century Gothic" panose="020B0502020202020204" pitchFamily="34" charset="0"/>
              </a:rPr>
              <a:t>Toronto ('Downtown </a:t>
            </a:r>
            <a:r>
              <a:rPr lang="en-US" sz="1800" b="1" dirty="0" err="1">
                <a:solidFill>
                  <a:srgbClr val="476166"/>
                </a:solidFill>
                <a:latin typeface="Century Gothic" panose="020B0502020202020204" pitchFamily="34" charset="0"/>
              </a:rPr>
              <a:t>Toronto','East</a:t>
            </a:r>
            <a:r>
              <a:rPr lang="en-US" sz="1800" b="1" dirty="0">
                <a:solidFill>
                  <a:srgbClr val="476166"/>
                </a:solidFill>
                <a:latin typeface="Century Gothic" panose="020B0502020202020204" pitchFamily="34" charset="0"/>
              </a:rPr>
              <a:t> </a:t>
            </a:r>
            <a:r>
              <a:rPr lang="en-US" sz="1800" b="1" dirty="0" err="1">
                <a:solidFill>
                  <a:srgbClr val="476166"/>
                </a:solidFill>
                <a:latin typeface="Century Gothic" panose="020B0502020202020204" pitchFamily="34" charset="0"/>
              </a:rPr>
              <a:t>Toronto','West</a:t>
            </a:r>
            <a:r>
              <a:rPr lang="en-US" sz="1800" b="1" dirty="0">
                <a:solidFill>
                  <a:srgbClr val="476166"/>
                </a:solidFill>
                <a:latin typeface="Century Gothic" panose="020B0502020202020204" pitchFamily="34" charset="0"/>
              </a:rPr>
              <a:t> </a:t>
            </a:r>
            <a:r>
              <a:rPr lang="en-US" sz="1800" b="1" dirty="0" err="1">
                <a:solidFill>
                  <a:srgbClr val="476166"/>
                </a:solidFill>
                <a:latin typeface="Century Gothic" panose="020B0502020202020204" pitchFamily="34" charset="0"/>
              </a:rPr>
              <a:t>Toronto','Central</a:t>
            </a:r>
            <a:r>
              <a:rPr lang="en-US" sz="1800" b="1" dirty="0">
                <a:solidFill>
                  <a:srgbClr val="476166"/>
                </a:solidFill>
                <a:latin typeface="Century Gothic" panose="020B0502020202020204" pitchFamily="34" charset="0"/>
              </a:rPr>
              <a:t> Toronto</a:t>
            </a:r>
            <a:r>
              <a:rPr lang="en-US" sz="1800" dirty="0">
                <a:solidFill>
                  <a:srgbClr val="476166"/>
                </a:solidFill>
                <a:latin typeface="Century Gothic" panose="020B0502020202020204" pitchFamily="34" charset="0"/>
              </a:rPr>
              <a:t>') and </a:t>
            </a:r>
          </a:p>
          <a:p>
            <a:pPr lvl="1">
              <a:lnSpc>
                <a:spcPct val="150000"/>
              </a:lnSpc>
            </a:pPr>
            <a:r>
              <a:rPr lang="en-US" sz="1800" dirty="0">
                <a:solidFill>
                  <a:srgbClr val="476166"/>
                </a:solidFill>
                <a:latin typeface="Century Gothic" panose="020B0502020202020204" pitchFamily="34" charset="0"/>
              </a:rPr>
              <a:t>Paris (</a:t>
            </a:r>
            <a:r>
              <a:rPr lang="en-US" sz="1800" b="1" dirty="0">
                <a:solidFill>
                  <a:srgbClr val="476166"/>
                </a:solidFill>
                <a:latin typeface="Century Gothic" panose="020B0502020202020204" pitchFamily="34" charset="0"/>
              </a:rPr>
              <a:t>'Butte-Montmartre','</a:t>
            </a:r>
            <a:r>
              <a:rPr lang="en-US" sz="1800" b="1" dirty="0" err="1">
                <a:solidFill>
                  <a:srgbClr val="476166"/>
                </a:solidFill>
                <a:latin typeface="Century Gothic" panose="020B0502020202020204" pitchFamily="34" charset="0"/>
              </a:rPr>
              <a:t>Elysee</a:t>
            </a:r>
            <a:r>
              <a:rPr lang="en-US" sz="1800" b="1" dirty="0">
                <a:solidFill>
                  <a:srgbClr val="476166"/>
                </a:solidFill>
                <a:latin typeface="Century Gothic" panose="020B0502020202020204" pitchFamily="34" charset="0"/>
              </a:rPr>
              <a:t>','</a:t>
            </a:r>
            <a:r>
              <a:rPr lang="en-US" sz="1800" b="1" dirty="0" err="1">
                <a:solidFill>
                  <a:srgbClr val="476166"/>
                </a:solidFill>
                <a:latin typeface="Century Gothic" panose="020B0502020202020204" pitchFamily="34" charset="0"/>
              </a:rPr>
              <a:t>Vaugirard</a:t>
            </a:r>
            <a:r>
              <a:rPr lang="en-US" sz="1800" dirty="0">
                <a:solidFill>
                  <a:srgbClr val="476166"/>
                </a:solidFill>
                <a:latin typeface="Century Gothic" panose="020B0502020202020204" pitchFamily="34" charset="0"/>
              </a:rPr>
              <a:t>')</a:t>
            </a:r>
          </a:p>
          <a:p>
            <a:pPr lvl="1">
              <a:lnSpc>
                <a:spcPct val="150000"/>
              </a:lnSpc>
            </a:pPr>
            <a:endParaRPr lang="en-US" sz="1500" dirty="0">
              <a:solidFill>
                <a:srgbClr val="476166"/>
              </a:solidFill>
              <a:latin typeface="Century Gothic" panose="020B0502020202020204" pitchFamily="34" charset="0"/>
            </a:endParaRPr>
          </a:p>
          <a:p>
            <a:pPr>
              <a:lnSpc>
                <a:spcPct val="150000"/>
              </a:lnSpc>
            </a:pPr>
            <a:endParaRPr lang="en-US" sz="1800" dirty="0">
              <a:solidFill>
                <a:srgbClr val="476166"/>
              </a:solidFill>
              <a:latin typeface="Century Gothic" panose="020B0502020202020204" pitchFamily="34" charset="0"/>
            </a:endParaRPr>
          </a:p>
        </p:txBody>
      </p:sp>
      <p:sp>
        <p:nvSpPr>
          <p:cNvPr id="4" name="TextBox 3">
            <a:extLst>
              <a:ext uri="{FF2B5EF4-FFF2-40B4-BE49-F238E27FC236}">
                <a16:creationId xmlns:a16="http://schemas.microsoft.com/office/drawing/2014/main" id="{3B14B834-0D3E-BF49-ABE4-C538A0BCA91A}"/>
              </a:ext>
            </a:extLst>
          </p:cNvPr>
          <p:cNvSpPr txBox="1"/>
          <p:nvPr/>
        </p:nvSpPr>
        <p:spPr>
          <a:xfrm>
            <a:off x="2443166" y="1249561"/>
            <a:ext cx="7195818" cy="584775"/>
          </a:xfrm>
          <a:prstGeom prst="rect">
            <a:avLst/>
          </a:prstGeom>
          <a:noFill/>
        </p:spPr>
        <p:txBody>
          <a:bodyPr wrap="square" rtlCol="0">
            <a:spAutoFit/>
          </a:bodyPr>
          <a:lstStyle/>
          <a:p>
            <a:pPr algn="ctr"/>
            <a:r>
              <a:rPr lang="en-US" sz="1400" dirty="0">
                <a:solidFill>
                  <a:srgbClr val="476166"/>
                </a:solidFill>
                <a:latin typeface="Century Gothic" panose="020B0502020202020204" pitchFamily="34" charset="0"/>
              </a:rPr>
              <a:t>(The borough/ location where a restaurant/business should be started)</a:t>
            </a:r>
          </a:p>
          <a:p>
            <a:endParaRPr lang="en-US" dirty="0">
              <a:solidFill>
                <a:srgbClr val="476166"/>
              </a:solidFill>
            </a:endParaRPr>
          </a:p>
        </p:txBody>
      </p:sp>
    </p:spTree>
    <p:extLst>
      <p:ext uri="{BB962C8B-B14F-4D97-AF65-F5344CB8AC3E}">
        <p14:creationId xmlns:p14="http://schemas.microsoft.com/office/powerpoint/2010/main" val="3571939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9D26-C491-ED4E-995B-F8EA2EA43FA5}"/>
              </a:ext>
            </a:extLst>
          </p:cNvPr>
          <p:cNvSpPr>
            <a:spLocks noGrp="1"/>
          </p:cNvSpPr>
          <p:nvPr>
            <p:ph type="title"/>
          </p:nvPr>
        </p:nvSpPr>
        <p:spPr>
          <a:xfrm>
            <a:off x="3833811" y="2786063"/>
            <a:ext cx="8358189" cy="828676"/>
          </a:xfrm>
        </p:spPr>
        <p:txBody>
          <a:bodyPr>
            <a:noAutofit/>
          </a:bodyPr>
          <a:lstStyle/>
          <a:p>
            <a:r>
              <a:rPr lang="en-US" sz="6600" b="1" dirty="0">
                <a:solidFill>
                  <a:srgbClr val="476166"/>
                </a:solidFill>
                <a:latin typeface="Century Gothic" panose="020B0502020202020204" pitchFamily="34" charset="0"/>
              </a:rPr>
              <a:t>CONCLUSION</a:t>
            </a:r>
          </a:p>
        </p:txBody>
      </p:sp>
      <p:sp>
        <p:nvSpPr>
          <p:cNvPr id="4" name="Dodecagon 3">
            <a:extLst>
              <a:ext uri="{FF2B5EF4-FFF2-40B4-BE49-F238E27FC236}">
                <a16:creationId xmlns:a16="http://schemas.microsoft.com/office/drawing/2014/main" id="{715270BF-ECB8-7D49-A0CC-878C2F4FFAAF}"/>
              </a:ext>
            </a:extLst>
          </p:cNvPr>
          <p:cNvSpPr/>
          <p:nvPr/>
        </p:nvSpPr>
        <p:spPr>
          <a:xfrm>
            <a:off x="1276351" y="2107405"/>
            <a:ext cx="2400300" cy="2271712"/>
          </a:xfrm>
          <a:prstGeom prst="dodecagon">
            <a:avLst/>
          </a:prstGeom>
          <a:solidFill>
            <a:srgbClr val="476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Century Gothic" panose="020B0502020202020204" pitchFamily="34" charset="0"/>
              </a:rPr>
              <a:t>6</a:t>
            </a:r>
          </a:p>
        </p:txBody>
      </p:sp>
    </p:spTree>
    <p:extLst>
      <p:ext uri="{BB962C8B-B14F-4D97-AF65-F5344CB8AC3E}">
        <p14:creationId xmlns:p14="http://schemas.microsoft.com/office/powerpoint/2010/main" val="1847923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B0BC-CF99-F141-B628-8F9218FFC160}"/>
              </a:ext>
            </a:extLst>
          </p:cNvPr>
          <p:cNvSpPr>
            <a:spLocks noGrp="1"/>
          </p:cNvSpPr>
          <p:nvPr>
            <p:ph type="title"/>
          </p:nvPr>
        </p:nvSpPr>
        <p:spPr>
          <a:xfrm>
            <a:off x="1371600" y="685800"/>
            <a:ext cx="9601200" cy="871537"/>
          </a:xfrm>
        </p:spPr>
        <p:txBody>
          <a:bodyPr/>
          <a:lstStyle/>
          <a:p>
            <a:pPr algn="ctr"/>
            <a:r>
              <a:rPr lang="en-US" b="1" dirty="0">
                <a:solidFill>
                  <a:srgbClr val="476166"/>
                </a:solidFill>
                <a:latin typeface="Century Gothic" panose="020B0502020202020204" pitchFamily="34" charset="0"/>
              </a:rPr>
              <a:t>CONCLUSION</a:t>
            </a:r>
          </a:p>
        </p:txBody>
      </p:sp>
      <p:sp>
        <p:nvSpPr>
          <p:cNvPr id="3" name="Content Placeholder 2">
            <a:extLst>
              <a:ext uri="{FF2B5EF4-FFF2-40B4-BE49-F238E27FC236}">
                <a16:creationId xmlns:a16="http://schemas.microsoft.com/office/drawing/2014/main" id="{5FAB380B-BFAA-904B-863C-A7DF0A4DEE14}"/>
              </a:ext>
            </a:extLst>
          </p:cNvPr>
          <p:cNvSpPr>
            <a:spLocks noGrp="1"/>
          </p:cNvSpPr>
          <p:nvPr>
            <p:ph idx="1"/>
          </p:nvPr>
        </p:nvSpPr>
        <p:spPr>
          <a:xfrm>
            <a:off x="885825" y="1357311"/>
            <a:ext cx="10572750" cy="4972051"/>
          </a:xfrm>
        </p:spPr>
        <p:txBody>
          <a:bodyPr>
            <a:normAutofit/>
          </a:bodyPr>
          <a:lstStyle/>
          <a:p>
            <a:pPr marL="0" indent="0" algn="just">
              <a:lnSpc>
                <a:spcPct val="150000"/>
              </a:lnSpc>
              <a:buNone/>
            </a:pPr>
            <a:r>
              <a:rPr lang="en-US" sz="1800" dirty="0">
                <a:solidFill>
                  <a:srgbClr val="476166"/>
                </a:solidFill>
                <a:latin typeface="Century Gothic" panose="020B0502020202020204" pitchFamily="34" charset="0"/>
              </a:rPr>
              <a:t>	</a:t>
            </a:r>
          </a:p>
          <a:p>
            <a:pPr algn="just">
              <a:lnSpc>
                <a:spcPct val="150000"/>
              </a:lnSpc>
            </a:pPr>
            <a:r>
              <a:rPr lang="en-US" sz="1800" dirty="0">
                <a:solidFill>
                  <a:srgbClr val="476166"/>
                </a:solidFill>
                <a:latin typeface="Century Gothic" panose="020B0502020202020204" pitchFamily="34" charset="0"/>
              </a:rPr>
              <a:t>The goal of this report was to help investors trying to find venues to open a restaurant or start up a business in the city of New York, Toronto and Paris. There are many causes that affect the situation of a food venue. In this analysis, studies were prepared considering only the location of the competition factor. </a:t>
            </a:r>
          </a:p>
          <a:p>
            <a:pPr algn="just">
              <a:lnSpc>
                <a:spcPct val="150000"/>
              </a:lnSpc>
            </a:pPr>
            <a:r>
              <a:rPr lang="en-US" sz="1800" dirty="0">
                <a:solidFill>
                  <a:srgbClr val="476166"/>
                </a:solidFill>
                <a:latin typeface="Century Gothic" panose="020B0502020202020204" pitchFamily="34" charset="0"/>
              </a:rPr>
              <a:t>It should be noticed that the investors should pay attention to all aspects such as human resources, rental fees, demography, labor costs and minimum wage, health regulations, etc. when selecting the place for the food venue</a:t>
            </a:r>
          </a:p>
          <a:p>
            <a:pPr algn="just">
              <a:lnSpc>
                <a:spcPct val="150000"/>
              </a:lnSpc>
            </a:pPr>
            <a:endParaRPr lang="en-US" sz="1500" dirty="0">
              <a:solidFill>
                <a:srgbClr val="476166"/>
              </a:solidFill>
              <a:latin typeface="Century Gothic" panose="020B0502020202020204" pitchFamily="34" charset="0"/>
            </a:endParaRPr>
          </a:p>
          <a:p>
            <a:pPr algn="just">
              <a:lnSpc>
                <a:spcPct val="150000"/>
              </a:lnSpc>
            </a:pPr>
            <a:endParaRPr lang="en-US" sz="1800" dirty="0">
              <a:solidFill>
                <a:srgbClr val="476166"/>
              </a:solidFill>
              <a:latin typeface="Century Gothic" panose="020B0502020202020204" pitchFamily="34" charset="0"/>
            </a:endParaRPr>
          </a:p>
        </p:txBody>
      </p:sp>
    </p:spTree>
    <p:extLst>
      <p:ext uri="{BB962C8B-B14F-4D97-AF65-F5344CB8AC3E}">
        <p14:creationId xmlns:p14="http://schemas.microsoft.com/office/powerpoint/2010/main" val="497546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9D26-C491-ED4E-995B-F8EA2EA43FA5}"/>
              </a:ext>
            </a:extLst>
          </p:cNvPr>
          <p:cNvSpPr>
            <a:spLocks noGrp="1"/>
          </p:cNvSpPr>
          <p:nvPr>
            <p:ph type="title"/>
          </p:nvPr>
        </p:nvSpPr>
        <p:spPr>
          <a:xfrm>
            <a:off x="3657598" y="2843212"/>
            <a:ext cx="5114927" cy="828676"/>
          </a:xfrm>
        </p:spPr>
        <p:txBody>
          <a:bodyPr>
            <a:noAutofit/>
          </a:bodyPr>
          <a:lstStyle/>
          <a:p>
            <a:r>
              <a:rPr lang="en-US" sz="6600" b="1" dirty="0">
                <a:solidFill>
                  <a:srgbClr val="476166"/>
                </a:solidFill>
                <a:latin typeface="Century Gothic" panose="020B0502020202020204" pitchFamily="34" charset="0"/>
              </a:rPr>
              <a:t>THANK YOU</a:t>
            </a:r>
          </a:p>
        </p:txBody>
      </p:sp>
    </p:spTree>
    <p:extLst>
      <p:ext uri="{BB962C8B-B14F-4D97-AF65-F5344CB8AC3E}">
        <p14:creationId xmlns:p14="http://schemas.microsoft.com/office/powerpoint/2010/main" val="1381495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B0BC-CF99-F141-B628-8F9218FFC160}"/>
              </a:ext>
            </a:extLst>
          </p:cNvPr>
          <p:cNvSpPr>
            <a:spLocks noGrp="1"/>
          </p:cNvSpPr>
          <p:nvPr>
            <p:ph type="title"/>
          </p:nvPr>
        </p:nvSpPr>
        <p:spPr/>
        <p:txBody>
          <a:bodyPr/>
          <a:lstStyle/>
          <a:p>
            <a:pPr algn="ctr"/>
            <a:r>
              <a:rPr lang="en-US" b="1" dirty="0">
                <a:solidFill>
                  <a:srgbClr val="476166"/>
                </a:solidFill>
                <a:latin typeface="Century Gothic" panose="020B0502020202020204" pitchFamily="34" charset="0"/>
              </a:rPr>
              <a:t>Business Problem</a:t>
            </a:r>
          </a:p>
        </p:txBody>
      </p:sp>
      <p:sp>
        <p:nvSpPr>
          <p:cNvPr id="3" name="Content Placeholder 2">
            <a:extLst>
              <a:ext uri="{FF2B5EF4-FFF2-40B4-BE49-F238E27FC236}">
                <a16:creationId xmlns:a16="http://schemas.microsoft.com/office/drawing/2014/main" id="{5FAB380B-BFAA-904B-863C-A7DF0A4DEE14}"/>
              </a:ext>
            </a:extLst>
          </p:cNvPr>
          <p:cNvSpPr>
            <a:spLocks noGrp="1"/>
          </p:cNvSpPr>
          <p:nvPr>
            <p:ph idx="1"/>
          </p:nvPr>
        </p:nvSpPr>
        <p:spPr/>
        <p:txBody>
          <a:bodyPr/>
          <a:lstStyle/>
          <a:p>
            <a:r>
              <a:rPr lang="en-US" sz="1800" dirty="0">
                <a:solidFill>
                  <a:srgbClr val="476166"/>
                </a:solidFill>
                <a:latin typeface="Century Gothic" panose="020B0502020202020204" pitchFamily="34" charset="0"/>
              </a:rPr>
              <a:t>This is an fact-finding analysis report intending to establish whether the city of Toronto is more similar to New York or Paris. The report is to recommend the entrepreneur, who is willing to open a restaurant, where they should start their own business among these three cities. </a:t>
            </a:r>
          </a:p>
          <a:p>
            <a:pPr marL="0" indent="0">
              <a:buNone/>
            </a:pPr>
            <a:endParaRPr lang="en-US" sz="1800" dirty="0">
              <a:solidFill>
                <a:srgbClr val="476166"/>
              </a:solidFill>
              <a:latin typeface="Century Gothic" panose="020B0502020202020204" pitchFamily="34" charset="0"/>
            </a:endParaRPr>
          </a:p>
          <a:p>
            <a:r>
              <a:rPr lang="en-US" sz="1800" dirty="0">
                <a:solidFill>
                  <a:srgbClr val="476166"/>
                </a:solidFill>
                <a:latin typeface="Century Gothic" panose="020B0502020202020204" pitchFamily="34" charset="0"/>
              </a:rPr>
              <a:t>Overall, these report will help the contractors or capitalists to make the correct decision regarding the business analysis to start a new one, including the different kinds of business and diversion destinations that a city might have to deal. </a:t>
            </a:r>
          </a:p>
          <a:p>
            <a:pPr marL="0" indent="0">
              <a:buNone/>
            </a:pPr>
            <a:endParaRPr lang="en-US" dirty="0">
              <a:solidFill>
                <a:srgbClr val="476166"/>
              </a:solidFill>
            </a:endParaRPr>
          </a:p>
        </p:txBody>
      </p:sp>
    </p:spTree>
    <p:extLst>
      <p:ext uri="{BB962C8B-B14F-4D97-AF65-F5344CB8AC3E}">
        <p14:creationId xmlns:p14="http://schemas.microsoft.com/office/powerpoint/2010/main" val="3384803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B0BC-CF99-F141-B628-8F9218FFC160}"/>
              </a:ext>
            </a:extLst>
          </p:cNvPr>
          <p:cNvSpPr>
            <a:spLocks noGrp="1"/>
          </p:cNvSpPr>
          <p:nvPr>
            <p:ph type="title"/>
          </p:nvPr>
        </p:nvSpPr>
        <p:spPr/>
        <p:txBody>
          <a:bodyPr/>
          <a:lstStyle/>
          <a:p>
            <a:pPr algn="ctr"/>
            <a:r>
              <a:rPr lang="en-US" b="1" dirty="0">
                <a:solidFill>
                  <a:srgbClr val="476166"/>
                </a:solidFill>
                <a:latin typeface="Century Gothic" panose="020B0502020202020204" pitchFamily="34" charset="0"/>
              </a:rPr>
              <a:t>What is the Solution? </a:t>
            </a:r>
          </a:p>
        </p:txBody>
      </p:sp>
      <p:sp>
        <p:nvSpPr>
          <p:cNvPr id="3" name="Content Placeholder 2">
            <a:extLst>
              <a:ext uri="{FF2B5EF4-FFF2-40B4-BE49-F238E27FC236}">
                <a16:creationId xmlns:a16="http://schemas.microsoft.com/office/drawing/2014/main" id="{5FAB380B-BFAA-904B-863C-A7DF0A4DEE14}"/>
              </a:ext>
            </a:extLst>
          </p:cNvPr>
          <p:cNvSpPr>
            <a:spLocks noGrp="1"/>
          </p:cNvSpPr>
          <p:nvPr>
            <p:ph idx="1"/>
          </p:nvPr>
        </p:nvSpPr>
        <p:spPr/>
        <p:txBody>
          <a:bodyPr/>
          <a:lstStyle/>
          <a:p>
            <a:r>
              <a:rPr lang="en-US" sz="1800" dirty="0">
                <a:solidFill>
                  <a:srgbClr val="476166"/>
                </a:solidFill>
                <a:latin typeface="Century Gothic" panose="020B0502020202020204" pitchFamily="34" charset="0"/>
              </a:rPr>
              <a:t>Getting geometric data of New York, Toronto and Paris </a:t>
            </a:r>
          </a:p>
          <a:p>
            <a:r>
              <a:rPr lang="en-US" sz="1800" dirty="0">
                <a:solidFill>
                  <a:srgbClr val="476166"/>
                </a:solidFill>
                <a:latin typeface="Century Gothic" panose="020B0502020202020204" pitchFamily="34" charset="0"/>
              </a:rPr>
              <a:t>Exploring the locations of nearby venues in these cities</a:t>
            </a:r>
          </a:p>
          <a:p>
            <a:r>
              <a:rPr lang="en-US" sz="1800" dirty="0">
                <a:solidFill>
                  <a:srgbClr val="476166"/>
                </a:solidFill>
                <a:latin typeface="Century Gothic" panose="020B0502020202020204" pitchFamily="34" charset="0"/>
              </a:rPr>
              <a:t>Finding out which neighborhoods food venues are concentrated in Frequency of food venue types in neighborhoods</a:t>
            </a:r>
          </a:p>
          <a:p>
            <a:r>
              <a:rPr lang="en-US" sz="1800" dirty="0">
                <a:solidFill>
                  <a:srgbClr val="476166"/>
                </a:solidFill>
                <a:latin typeface="Century Gothic" panose="020B0502020202020204" pitchFamily="34" charset="0"/>
              </a:rPr>
              <a:t>Finding the boroughs and locations to open a restaurant</a:t>
            </a:r>
          </a:p>
          <a:p>
            <a:r>
              <a:rPr lang="en-US" sz="1800" dirty="0">
                <a:solidFill>
                  <a:srgbClr val="476166"/>
                </a:solidFill>
                <a:latin typeface="Century Gothic" panose="020B0502020202020204" pitchFamily="34" charset="0"/>
              </a:rPr>
              <a:t>Finding the most popular food venues in these cities</a:t>
            </a:r>
            <a:endParaRPr lang="en-US" dirty="0">
              <a:solidFill>
                <a:srgbClr val="476166"/>
              </a:solidFill>
            </a:endParaRPr>
          </a:p>
        </p:txBody>
      </p:sp>
    </p:spTree>
    <p:extLst>
      <p:ext uri="{BB962C8B-B14F-4D97-AF65-F5344CB8AC3E}">
        <p14:creationId xmlns:p14="http://schemas.microsoft.com/office/powerpoint/2010/main" val="3246343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9D26-C491-ED4E-995B-F8EA2EA43FA5}"/>
              </a:ext>
            </a:extLst>
          </p:cNvPr>
          <p:cNvSpPr>
            <a:spLocks noGrp="1"/>
          </p:cNvSpPr>
          <p:nvPr>
            <p:ph type="title"/>
          </p:nvPr>
        </p:nvSpPr>
        <p:spPr>
          <a:xfrm>
            <a:off x="3529010" y="2714624"/>
            <a:ext cx="8358189" cy="1457325"/>
          </a:xfrm>
        </p:spPr>
        <p:txBody>
          <a:bodyPr>
            <a:noAutofit/>
          </a:bodyPr>
          <a:lstStyle/>
          <a:p>
            <a:r>
              <a:rPr lang="en-US" sz="6600" b="1" dirty="0">
                <a:solidFill>
                  <a:srgbClr val="476166"/>
                </a:solidFill>
                <a:latin typeface="Century Gothic" panose="020B0502020202020204" pitchFamily="34" charset="0"/>
              </a:rPr>
              <a:t>DATA ACQUISITION</a:t>
            </a:r>
          </a:p>
        </p:txBody>
      </p:sp>
      <p:sp>
        <p:nvSpPr>
          <p:cNvPr id="4" name="Dodecagon 3">
            <a:extLst>
              <a:ext uri="{FF2B5EF4-FFF2-40B4-BE49-F238E27FC236}">
                <a16:creationId xmlns:a16="http://schemas.microsoft.com/office/drawing/2014/main" id="{715270BF-ECB8-7D49-A0CC-878C2F4FFAAF}"/>
              </a:ext>
            </a:extLst>
          </p:cNvPr>
          <p:cNvSpPr/>
          <p:nvPr/>
        </p:nvSpPr>
        <p:spPr>
          <a:xfrm>
            <a:off x="985838" y="2035967"/>
            <a:ext cx="2400300" cy="2271712"/>
          </a:xfrm>
          <a:prstGeom prst="dodecagon">
            <a:avLst/>
          </a:prstGeom>
          <a:solidFill>
            <a:srgbClr val="476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Century Gothic" panose="020B0502020202020204" pitchFamily="34" charset="0"/>
              </a:rPr>
              <a:t>2</a:t>
            </a:r>
          </a:p>
        </p:txBody>
      </p:sp>
    </p:spTree>
    <p:extLst>
      <p:ext uri="{BB962C8B-B14F-4D97-AF65-F5344CB8AC3E}">
        <p14:creationId xmlns:p14="http://schemas.microsoft.com/office/powerpoint/2010/main" val="337234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B0BC-CF99-F141-B628-8F9218FFC160}"/>
              </a:ext>
            </a:extLst>
          </p:cNvPr>
          <p:cNvSpPr>
            <a:spLocks noGrp="1"/>
          </p:cNvSpPr>
          <p:nvPr>
            <p:ph type="title"/>
          </p:nvPr>
        </p:nvSpPr>
        <p:spPr>
          <a:xfrm>
            <a:off x="1371600" y="685800"/>
            <a:ext cx="9601200" cy="871537"/>
          </a:xfrm>
        </p:spPr>
        <p:txBody>
          <a:bodyPr/>
          <a:lstStyle/>
          <a:p>
            <a:pPr algn="ctr"/>
            <a:r>
              <a:rPr lang="en-US" b="1" dirty="0">
                <a:solidFill>
                  <a:srgbClr val="476166"/>
                </a:solidFill>
                <a:latin typeface="Century Gothic" panose="020B0502020202020204" pitchFamily="34" charset="0"/>
              </a:rPr>
              <a:t>NEW YORK</a:t>
            </a:r>
          </a:p>
        </p:txBody>
      </p:sp>
      <p:sp>
        <p:nvSpPr>
          <p:cNvPr id="3" name="Content Placeholder 2">
            <a:extLst>
              <a:ext uri="{FF2B5EF4-FFF2-40B4-BE49-F238E27FC236}">
                <a16:creationId xmlns:a16="http://schemas.microsoft.com/office/drawing/2014/main" id="{5FAB380B-BFAA-904B-863C-A7DF0A4DEE14}"/>
              </a:ext>
            </a:extLst>
          </p:cNvPr>
          <p:cNvSpPr>
            <a:spLocks noGrp="1"/>
          </p:cNvSpPr>
          <p:nvPr>
            <p:ph idx="1"/>
          </p:nvPr>
        </p:nvSpPr>
        <p:spPr>
          <a:xfrm>
            <a:off x="885825" y="1557337"/>
            <a:ext cx="10572750" cy="2428876"/>
          </a:xfrm>
        </p:spPr>
        <p:txBody>
          <a:bodyPr>
            <a:normAutofit/>
          </a:bodyPr>
          <a:lstStyle/>
          <a:p>
            <a:pPr marL="0" indent="0">
              <a:buNone/>
            </a:pPr>
            <a:r>
              <a:rPr lang="en-US" sz="1800" dirty="0">
                <a:solidFill>
                  <a:srgbClr val="476166"/>
                </a:solidFill>
                <a:latin typeface="Century Gothic" panose="020B0502020202020204" pitchFamily="34" charset="0"/>
              </a:rPr>
              <a:t>	</a:t>
            </a:r>
          </a:p>
          <a:p>
            <a:r>
              <a:rPr lang="en-US" sz="1600" b="1" dirty="0">
                <a:solidFill>
                  <a:srgbClr val="476166"/>
                </a:solidFill>
                <a:latin typeface="Century Gothic" panose="020B0502020202020204" pitchFamily="34" charset="0"/>
              </a:rPr>
              <a:t>New York Neighborhood Data</a:t>
            </a:r>
            <a:r>
              <a:rPr lang="en-US" sz="1600" dirty="0">
                <a:solidFill>
                  <a:srgbClr val="476166"/>
                </a:solidFill>
                <a:latin typeface="Century Gothic" panose="020B0502020202020204" pitchFamily="34" charset="0"/>
              </a:rPr>
              <a:t>: </a:t>
            </a:r>
          </a:p>
          <a:p>
            <a:pPr lvl="1"/>
            <a:r>
              <a:rPr lang="en-US" sz="1600" dirty="0">
                <a:solidFill>
                  <a:srgbClr val="476166"/>
                </a:solidFill>
                <a:latin typeface="Century Gothic" panose="020B0502020202020204" pitchFamily="34" charset="0"/>
              </a:rPr>
              <a:t>New York Neighborhood coordinates will be collected using the prepared geospatial coordinates New York City (JSON) file. </a:t>
            </a:r>
          </a:p>
          <a:p>
            <a:pPr lvl="0"/>
            <a:r>
              <a:rPr lang="en-US" sz="1600" b="1" dirty="0">
                <a:solidFill>
                  <a:srgbClr val="476166"/>
                </a:solidFill>
                <a:latin typeface="Century Gothic" panose="020B0502020202020204" pitchFamily="34" charset="0"/>
              </a:rPr>
              <a:t>Foursquare API:</a:t>
            </a:r>
          </a:p>
          <a:p>
            <a:pPr lvl="1"/>
            <a:r>
              <a:rPr lang="en-US" sz="1500" dirty="0">
                <a:solidFill>
                  <a:srgbClr val="476166"/>
                </a:solidFill>
                <a:latin typeface="Century Gothic" panose="020B0502020202020204" pitchFamily="34" charset="0"/>
              </a:rPr>
              <a:t>The number, type, location, postal code and distance of the food venues in each neighborhood will be obtained using the Foursquare API.</a:t>
            </a:r>
          </a:p>
          <a:p>
            <a:endParaRPr lang="en-US" sz="1800" dirty="0">
              <a:solidFill>
                <a:srgbClr val="476166"/>
              </a:solidFill>
              <a:latin typeface="Century Gothic" panose="020B0502020202020204" pitchFamily="34" charset="0"/>
            </a:endParaRPr>
          </a:p>
        </p:txBody>
      </p:sp>
    </p:spTree>
    <p:extLst>
      <p:ext uri="{BB962C8B-B14F-4D97-AF65-F5344CB8AC3E}">
        <p14:creationId xmlns:p14="http://schemas.microsoft.com/office/powerpoint/2010/main" val="155521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B0BC-CF99-F141-B628-8F9218FFC160}"/>
              </a:ext>
            </a:extLst>
          </p:cNvPr>
          <p:cNvSpPr>
            <a:spLocks noGrp="1"/>
          </p:cNvSpPr>
          <p:nvPr>
            <p:ph type="title"/>
          </p:nvPr>
        </p:nvSpPr>
        <p:spPr>
          <a:xfrm>
            <a:off x="1371600" y="685800"/>
            <a:ext cx="9601200" cy="871537"/>
          </a:xfrm>
        </p:spPr>
        <p:txBody>
          <a:bodyPr/>
          <a:lstStyle/>
          <a:p>
            <a:pPr algn="ctr"/>
            <a:r>
              <a:rPr lang="en-US" b="1" dirty="0">
                <a:solidFill>
                  <a:srgbClr val="476166"/>
                </a:solidFill>
                <a:latin typeface="Century Gothic" panose="020B0502020202020204" pitchFamily="34" charset="0"/>
              </a:rPr>
              <a:t>TORONTO</a:t>
            </a:r>
          </a:p>
        </p:txBody>
      </p:sp>
      <p:sp>
        <p:nvSpPr>
          <p:cNvPr id="3" name="Content Placeholder 2">
            <a:extLst>
              <a:ext uri="{FF2B5EF4-FFF2-40B4-BE49-F238E27FC236}">
                <a16:creationId xmlns:a16="http://schemas.microsoft.com/office/drawing/2014/main" id="{5FAB380B-BFAA-904B-863C-A7DF0A4DEE14}"/>
              </a:ext>
            </a:extLst>
          </p:cNvPr>
          <p:cNvSpPr>
            <a:spLocks noGrp="1"/>
          </p:cNvSpPr>
          <p:nvPr>
            <p:ph idx="1"/>
          </p:nvPr>
        </p:nvSpPr>
        <p:spPr>
          <a:xfrm>
            <a:off x="885825" y="1557337"/>
            <a:ext cx="10572750" cy="3581400"/>
          </a:xfrm>
        </p:spPr>
        <p:txBody>
          <a:bodyPr>
            <a:normAutofit/>
          </a:bodyPr>
          <a:lstStyle/>
          <a:p>
            <a:pPr marL="0" indent="0">
              <a:buNone/>
            </a:pPr>
            <a:r>
              <a:rPr lang="en-US" sz="1800" dirty="0">
                <a:solidFill>
                  <a:srgbClr val="476166"/>
                </a:solidFill>
                <a:latin typeface="Century Gothic" panose="020B0502020202020204" pitchFamily="34" charset="0"/>
              </a:rPr>
              <a:t>	</a:t>
            </a:r>
          </a:p>
          <a:p>
            <a:r>
              <a:rPr lang="en-US" sz="1600" b="1" dirty="0">
                <a:solidFill>
                  <a:srgbClr val="476166"/>
                </a:solidFill>
                <a:latin typeface="Century Gothic" panose="020B0502020202020204" pitchFamily="34" charset="0"/>
              </a:rPr>
              <a:t>Toronto Neighborhood Data</a:t>
            </a:r>
            <a:r>
              <a:rPr lang="en-US" sz="1600" dirty="0">
                <a:solidFill>
                  <a:srgbClr val="476166"/>
                </a:solidFill>
                <a:latin typeface="Century Gothic" panose="020B0502020202020204" pitchFamily="34" charset="0"/>
              </a:rPr>
              <a:t>: </a:t>
            </a:r>
          </a:p>
          <a:p>
            <a:pPr lvl="1"/>
            <a:r>
              <a:rPr lang="en-US" sz="1600" dirty="0">
                <a:solidFill>
                  <a:srgbClr val="476166"/>
                </a:solidFill>
                <a:latin typeface="Century Gothic" panose="020B0502020202020204" pitchFamily="34" charset="0"/>
              </a:rPr>
              <a:t>Information such as the postal code, borough, and neighborhood of the city of Toronto will be collected by scraping the Wikipedia page. </a:t>
            </a:r>
          </a:p>
          <a:p>
            <a:pPr lvl="0"/>
            <a:r>
              <a:rPr lang="en-US" sz="1600" b="1" dirty="0">
                <a:solidFill>
                  <a:srgbClr val="476166"/>
                </a:solidFill>
                <a:latin typeface="Century Gothic" panose="020B0502020202020204" pitchFamily="34" charset="0"/>
              </a:rPr>
              <a:t>Geospatial Coordinates:</a:t>
            </a:r>
          </a:p>
          <a:p>
            <a:pPr lvl="1"/>
            <a:r>
              <a:rPr lang="en-US" sz="1600" dirty="0">
                <a:solidFill>
                  <a:srgbClr val="476166"/>
                </a:solidFill>
                <a:latin typeface="Century Gothic" panose="020B0502020202020204" pitchFamily="34" charset="0"/>
              </a:rPr>
              <a:t>Toronto Neighborhood coordinates will be collected using the prepared geospatial coordinates csv ﬁle. </a:t>
            </a:r>
          </a:p>
          <a:p>
            <a:pPr lvl="0"/>
            <a:r>
              <a:rPr lang="en-US" sz="1600" b="1" dirty="0">
                <a:solidFill>
                  <a:srgbClr val="476166"/>
                </a:solidFill>
                <a:latin typeface="Century Gothic" panose="020B0502020202020204" pitchFamily="34" charset="0"/>
              </a:rPr>
              <a:t>Foursquare API:</a:t>
            </a:r>
          </a:p>
          <a:p>
            <a:pPr lvl="1"/>
            <a:r>
              <a:rPr lang="en-US" sz="1500" dirty="0">
                <a:solidFill>
                  <a:srgbClr val="476166"/>
                </a:solidFill>
                <a:latin typeface="Century Gothic" panose="020B0502020202020204" pitchFamily="34" charset="0"/>
              </a:rPr>
              <a:t>The number, type, location, postal code and distance of the food venues in each neighborhood will be obtained using the Foursquare API.</a:t>
            </a:r>
          </a:p>
          <a:p>
            <a:endParaRPr lang="en-US" sz="1800" dirty="0">
              <a:solidFill>
                <a:srgbClr val="476166"/>
              </a:solidFill>
              <a:latin typeface="Century Gothic" panose="020B0502020202020204" pitchFamily="34" charset="0"/>
            </a:endParaRPr>
          </a:p>
        </p:txBody>
      </p:sp>
    </p:spTree>
    <p:extLst>
      <p:ext uri="{BB962C8B-B14F-4D97-AF65-F5344CB8AC3E}">
        <p14:creationId xmlns:p14="http://schemas.microsoft.com/office/powerpoint/2010/main" val="2493926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B0BC-CF99-F141-B628-8F9218FFC160}"/>
              </a:ext>
            </a:extLst>
          </p:cNvPr>
          <p:cNvSpPr>
            <a:spLocks noGrp="1"/>
          </p:cNvSpPr>
          <p:nvPr>
            <p:ph type="title"/>
          </p:nvPr>
        </p:nvSpPr>
        <p:spPr>
          <a:xfrm>
            <a:off x="1371600" y="685800"/>
            <a:ext cx="9601200" cy="871537"/>
          </a:xfrm>
        </p:spPr>
        <p:txBody>
          <a:bodyPr/>
          <a:lstStyle/>
          <a:p>
            <a:pPr algn="ctr"/>
            <a:r>
              <a:rPr lang="en-US" b="1" dirty="0">
                <a:solidFill>
                  <a:srgbClr val="476166"/>
                </a:solidFill>
                <a:latin typeface="Century Gothic" panose="020B0502020202020204" pitchFamily="34" charset="0"/>
              </a:rPr>
              <a:t>PARIS</a:t>
            </a:r>
          </a:p>
        </p:txBody>
      </p:sp>
      <p:sp>
        <p:nvSpPr>
          <p:cNvPr id="3" name="Content Placeholder 2">
            <a:extLst>
              <a:ext uri="{FF2B5EF4-FFF2-40B4-BE49-F238E27FC236}">
                <a16:creationId xmlns:a16="http://schemas.microsoft.com/office/drawing/2014/main" id="{5FAB380B-BFAA-904B-863C-A7DF0A4DEE14}"/>
              </a:ext>
            </a:extLst>
          </p:cNvPr>
          <p:cNvSpPr>
            <a:spLocks noGrp="1"/>
          </p:cNvSpPr>
          <p:nvPr>
            <p:ph idx="1"/>
          </p:nvPr>
        </p:nvSpPr>
        <p:spPr>
          <a:xfrm>
            <a:off x="885825" y="1557337"/>
            <a:ext cx="10572750" cy="2514601"/>
          </a:xfrm>
        </p:spPr>
        <p:txBody>
          <a:bodyPr>
            <a:normAutofit/>
          </a:bodyPr>
          <a:lstStyle/>
          <a:p>
            <a:pPr marL="0" indent="0">
              <a:buNone/>
            </a:pPr>
            <a:r>
              <a:rPr lang="en-US" sz="1800" dirty="0">
                <a:solidFill>
                  <a:srgbClr val="476166"/>
                </a:solidFill>
                <a:latin typeface="Century Gothic" panose="020B0502020202020204" pitchFamily="34" charset="0"/>
              </a:rPr>
              <a:t>	</a:t>
            </a:r>
          </a:p>
          <a:p>
            <a:r>
              <a:rPr lang="en-US" sz="1600" b="1" dirty="0">
                <a:solidFill>
                  <a:srgbClr val="476166"/>
                </a:solidFill>
                <a:latin typeface="Century Gothic" panose="020B0502020202020204" pitchFamily="34" charset="0"/>
              </a:rPr>
              <a:t>Paris Neighborhood Data</a:t>
            </a:r>
            <a:r>
              <a:rPr lang="en-US" sz="1600" dirty="0">
                <a:solidFill>
                  <a:srgbClr val="476166"/>
                </a:solidFill>
                <a:latin typeface="Century Gothic" panose="020B0502020202020204" pitchFamily="34" charset="0"/>
              </a:rPr>
              <a:t>: </a:t>
            </a:r>
          </a:p>
          <a:p>
            <a:pPr lvl="1"/>
            <a:r>
              <a:rPr lang="en-US" sz="1600" dirty="0">
                <a:solidFill>
                  <a:srgbClr val="476166"/>
                </a:solidFill>
                <a:latin typeface="Century Gothic" panose="020B0502020202020204" pitchFamily="34" charset="0"/>
              </a:rPr>
              <a:t>Information such as the postal code, borough, and neighborhood of the city of Paris will be collected by scraping the Wikipedia page. </a:t>
            </a:r>
          </a:p>
          <a:p>
            <a:pPr lvl="0"/>
            <a:r>
              <a:rPr lang="en-US" sz="1600" b="1" dirty="0">
                <a:solidFill>
                  <a:srgbClr val="476166"/>
                </a:solidFill>
                <a:latin typeface="Century Gothic" panose="020B0502020202020204" pitchFamily="34" charset="0"/>
              </a:rPr>
              <a:t>Foursquare API:</a:t>
            </a:r>
          </a:p>
          <a:p>
            <a:pPr lvl="1"/>
            <a:r>
              <a:rPr lang="en-US" sz="1500" dirty="0">
                <a:solidFill>
                  <a:srgbClr val="476166"/>
                </a:solidFill>
                <a:latin typeface="Century Gothic" panose="020B0502020202020204" pitchFamily="34" charset="0"/>
              </a:rPr>
              <a:t>The number, type, location, postal code and distance of the food venues in each neighborhood will be obtained using the Foursquare API.</a:t>
            </a:r>
          </a:p>
          <a:p>
            <a:endParaRPr lang="en-US" sz="1800" dirty="0">
              <a:solidFill>
                <a:srgbClr val="476166"/>
              </a:solidFill>
              <a:latin typeface="Century Gothic" panose="020B0502020202020204" pitchFamily="34" charset="0"/>
            </a:endParaRPr>
          </a:p>
        </p:txBody>
      </p:sp>
    </p:spTree>
    <p:extLst>
      <p:ext uri="{BB962C8B-B14F-4D97-AF65-F5344CB8AC3E}">
        <p14:creationId xmlns:p14="http://schemas.microsoft.com/office/powerpoint/2010/main" val="993115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9D26-C491-ED4E-995B-F8EA2EA43FA5}"/>
              </a:ext>
            </a:extLst>
          </p:cNvPr>
          <p:cNvSpPr>
            <a:spLocks noGrp="1"/>
          </p:cNvSpPr>
          <p:nvPr>
            <p:ph type="title"/>
          </p:nvPr>
        </p:nvSpPr>
        <p:spPr>
          <a:xfrm>
            <a:off x="4129086" y="2557462"/>
            <a:ext cx="8358189" cy="1457325"/>
          </a:xfrm>
        </p:spPr>
        <p:txBody>
          <a:bodyPr>
            <a:noAutofit/>
          </a:bodyPr>
          <a:lstStyle/>
          <a:p>
            <a:r>
              <a:rPr lang="en-US" sz="6600" b="1" dirty="0">
                <a:solidFill>
                  <a:srgbClr val="476166"/>
                </a:solidFill>
                <a:latin typeface="Century Gothic" panose="020B0502020202020204" pitchFamily="34" charset="0"/>
              </a:rPr>
              <a:t>METHODOLOGY</a:t>
            </a:r>
          </a:p>
        </p:txBody>
      </p:sp>
      <p:sp>
        <p:nvSpPr>
          <p:cNvPr id="4" name="Dodecagon 3">
            <a:extLst>
              <a:ext uri="{FF2B5EF4-FFF2-40B4-BE49-F238E27FC236}">
                <a16:creationId xmlns:a16="http://schemas.microsoft.com/office/drawing/2014/main" id="{715270BF-ECB8-7D49-A0CC-878C2F4FFAAF}"/>
              </a:ext>
            </a:extLst>
          </p:cNvPr>
          <p:cNvSpPr/>
          <p:nvPr/>
        </p:nvSpPr>
        <p:spPr>
          <a:xfrm>
            <a:off x="1571626" y="1921667"/>
            <a:ext cx="2400300" cy="2271712"/>
          </a:xfrm>
          <a:prstGeom prst="dodecagon">
            <a:avLst/>
          </a:prstGeom>
          <a:solidFill>
            <a:srgbClr val="476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Century Gothic" panose="020B0502020202020204" pitchFamily="34" charset="0"/>
              </a:rPr>
              <a:t>3</a:t>
            </a:r>
          </a:p>
        </p:txBody>
      </p:sp>
    </p:spTree>
    <p:extLst>
      <p:ext uri="{BB962C8B-B14F-4D97-AF65-F5344CB8AC3E}">
        <p14:creationId xmlns:p14="http://schemas.microsoft.com/office/powerpoint/2010/main" val="1908582489"/>
      </p:ext>
    </p:extLst>
  </p:cSld>
  <p:clrMapOvr>
    <a:masterClrMapping/>
  </p:clrMapOvr>
</p:sld>
</file>

<file path=ppt/theme/theme1.xml><?xml version="1.0" encoding="utf-8"?>
<a:theme xmlns:a="http://schemas.openxmlformats.org/drawingml/2006/main" name="Cro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{1A2BE3F9-E418-D04E-A201-376FBB8E9AD5}tf10001072</Template>
  <TotalTime>156</TotalTime>
  <Words>1840</Words>
  <Application>Microsoft Macintosh PowerPoint</Application>
  <PresentationFormat>Widescreen</PresentationFormat>
  <Paragraphs>127</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Century Gothic</vt:lpstr>
      <vt:lpstr>Franklin Gothic Book</vt:lpstr>
      <vt:lpstr>Crop</vt:lpstr>
      <vt:lpstr>BATTLE OF THE NEIGHBORHOODS: A COMPARISON OF  TORONTO, NEW YORK AND PARIS </vt:lpstr>
      <vt:lpstr>BUSINESS PROBLEM</vt:lpstr>
      <vt:lpstr>Business Problem</vt:lpstr>
      <vt:lpstr>What is the Solution? </vt:lpstr>
      <vt:lpstr>DATA ACQUISITION</vt:lpstr>
      <vt:lpstr>NEW YORK</vt:lpstr>
      <vt:lpstr>TORONTO</vt:lpstr>
      <vt:lpstr>PARIS</vt:lpstr>
      <vt:lpstr>METHODOLOGY</vt:lpstr>
      <vt:lpstr>ANALYSIS TECHNIQUE</vt:lpstr>
      <vt:lpstr>DATA ANALYSIS</vt:lpstr>
      <vt:lpstr>CITY ANALYSIS</vt:lpstr>
      <vt:lpstr>NEIGHBORHOOD ANALYSIS</vt:lpstr>
      <vt:lpstr>CLUSTERING ANALYSIS</vt:lpstr>
      <vt:lpstr>CLUSTERING ANALYSIS</vt:lpstr>
      <vt:lpstr>RESULTS &amp; DISCUSSION</vt:lpstr>
      <vt:lpstr>TOP 3 VENUES ANALYSIS</vt:lpstr>
      <vt:lpstr>NEW YORK CLUSTERS ANALYSIS</vt:lpstr>
      <vt:lpstr>TORONTO CLUSTERS ANALYSIS</vt:lpstr>
      <vt:lpstr>PARIS CLUSTERS ANALYSIS</vt:lpstr>
      <vt:lpstr>BUSIEST AREA</vt:lpstr>
      <vt:lpstr>CONCLUSION</vt:lpstr>
      <vt:lpstr>CONCLUSION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THE NEIGHBORHOODS: A COMPARISON OF TORONTO, NEW YORK AND PARIS </dc:title>
  <dc:creator>Microsoft Office User</dc:creator>
  <cp:lastModifiedBy>Microsoft Office User</cp:lastModifiedBy>
  <cp:revision>38</cp:revision>
  <cp:lastPrinted>2021-07-26T10:54:22Z</cp:lastPrinted>
  <dcterms:created xsi:type="dcterms:W3CDTF">2021-07-26T07:23:04Z</dcterms:created>
  <dcterms:modified xsi:type="dcterms:W3CDTF">2021-07-27T03:12:04Z</dcterms:modified>
</cp:coreProperties>
</file>